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81" r:id="rId3"/>
    <p:sldId id="483" r:id="rId5"/>
    <p:sldId id="484" r:id="rId6"/>
    <p:sldId id="474" r:id="rId7"/>
    <p:sldId id="445" r:id="rId8"/>
    <p:sldId id="485" r:id="rId9"/>
    <p:sldId id="460" r:id="rId10"/>
    <p:sldId id="477" r:id="rId11"/>
    <p:sldId id="387" r:id="rId12"/>
    <p:sldId id="475" r:id="rId13"/>
    <p:sldId id="478" r:id="rId14"/>
    <p:sldId id="462" r:id="rId15"/>
    <p:sldId id="405" r:id="rId16"/>
    <p:sldId id="423" r:id="rId17"/>
    <p:sldId id="463" r:id="rId18"/>
    <p:sldId id="458" r:id="rId19"/>
    <p:sldId id="426" r:id="rId20"/>
  </p:sldIdLst>
  <p:sldSz cx="9144000" cy="6858000" type="screen4x3"/>
  <p:notesSz cx="6858000" cy="9144000"/>
  <p:custDataLst>
    <p:tags r:id="rId2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00FF"/>
    <a:srgbClr val="FF00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57" autoAdjust="0"/>
  </p:normalViewPr>
  <p:slideViewPr>
    <p:cSldViewPr showGuides="1">
      <p:cViewPr varScale="1">
        <p:scale>
          <a:sx n="121" d="100"/>
          <a:sy n="121" d="100"/>
        </p:scale>
        <p:origin x="2016" y="6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35AB698-3BD6-46D9-8DC4-25238243A18E}" type="datetimeFigureOut">
              <a:rPr lang="zh-CN" altLang="en-US"/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9216D2F1-75B3-4E6B-9507-FFDE3644E1A3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 dirty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2FF459-D760-4C4D-868B-F638E68E22DC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marL="514350" indent="-514350" eaLnBrk="1" hangingPunct="1">
              <a:lnSpc>
                <a:spcPct val="135000"/>
              </a:lnSpc>
            </a:pPr>
            <a:endParaRPr lang="zh-CN" altLang="en-US" sz="9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9713E7-CE90-4479-BD44-746D810B9F47}" type="slidenum">
              <a:rPr lang="zh-CN" altLang="en-US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endParaRPr lang="zh-CN" altLang="en-US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92B8CE5-E75E-4985-97AA-0D232BFEA28B}" type="slidenum">
              <a:rPr lang="zh-CN" altLang="en-US" smtClean="0">
                <a:latin typeface="Calibri" panose="020F0502020204030204" pitchFamily="34" charset="0"/>
              </a:rPr>
            </a:fld>
            <a:endParaRPr lang="en-US" altLang="zh-CN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>
            <a:solidFill>
              <a:srgbClr val="000000"/>
            </a:solidFill>
            <a:miter lim="800000"/>
          </a:ln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/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w="12700">
            <a:solidFill>
              <a:srgbClr val="000000"/>
            </a:solidFill>
            <a:miter lim="800000"/>
          </a:ln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/>
            <a:endParaRPr lang="zh-CN" altLang="en-US">
              <a:latin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216D2F1-75B3-4E6B-9507-FFDE3644E1A3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45CA7-6FA1-4689-B6C5-5B2D4205A529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8A6E9-3633-46F9-B243-E986D1E211A4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8FF3B9-952D-464D-8320-79DA430DC98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CCACD-85B8-482B-B4AD-82B28DEBF6D9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B8092-C214-48B6-AE30-5260612A4132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FAA8AD-2900-445F-A376-C20F1E8BFD7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4EED87-C07F-4BAD-A5EB-B1584D2923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17F643-E747-4A18-BE65-531B578027A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A37432-7CA4-4271-ABE4-7AF5A2EE0E23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CB546-23E1-40A8-A55F-5C39D44FBB3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8A5A59-F8F5-4248-B3A7-012743A960F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CE2B2C-A75A-4867-95BB-3E9EE1FC9013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F6E21-91A2-41BC-B2D0-2245114B45EC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EEA25-F80A-42C5-9635-D042C8D3528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B1A8D8-4ACF-42DE-A6AA-0EB2352AB88E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8286B-7DCD-4E0C-BB84-A8332657C3A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DF019-F0D5-4CC1-B506-65F66E9C662A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D722A-0156-4E71-9816-8D8F29F1E88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16532C-C18C-488C-80D3-1FF8083A845F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806B81-B87D-414D-9178-0C89F109199C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2B658-46D0-4E17-9A55-0A2252CDBAE1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31E580-0B06-4841-BA55-73EC3C610DBF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zh-CN"/>
              <a:t>单击此处编辑母版标题样式</a:t>
            </a:r>
            <a:endParaRPr lang="zh-CN" altLang="zh-CN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zh-CN"/>
              <a:t>单击此处编辑母版文本样式</a:t>
            </a:r>
            <a:endParaRPr lang="zh-CN" altLang="zh-CN"/>
          </a:p>
          <a:p>
            <a:pPr lvl="1"/>
            <a:r>
              <a:rPr lang="zh-CN" altLang="zh-CN"/>
              <a:t>第二级</a:t>
            </a:r>
            <a:endParaRPr lang="zh-CN" altLang="zh-CN"/>
          </a:p>
          <a:p>
            <a:pPr lvl="2"/>
            <a:r>
              <a:rPr lang="zh-CN" altLang="zh-CN"/>
              <a:t>第三级</a:t>
            </a:r>
            <a:endParaRPr lang="zh-CN" altLang="zh-CN"/>
          </a:p>
          <a:p>
            <a:pPr lvl="3"/>
            <a:r>
              <a:rPr lang="zh-CN" altLang="zh-CN"/>
              <a:t>第四级</a:t>
            </a:r>
            <a:endParaRPr lang="zh-CN" altLang="zh-CN"/>
          </a:p>
          <a:p>
            <a:pPr lvl="4"/>
            <a:r>
              <a:rPr lang="zh-CN" altLang="zh-CN"/>
              <a:t>第五级</a:t>
            </a:r>
            <a:endParaRPr lang="zh-CN" altLang="zh-CN"/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fld id="{9F5762F1-CF5D-4B75-AE00-844F7224535D}" type="datetimeFigureOut">
              <a:rPr lang="zh-CN" altLang="en-US"/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5A1C9CC-EF96-473B-9F2D-497DD9AB9A6D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467544" y="132062"/>
            <a:ext cx="8229600" cy="920674"/>
          </a:xfrm>
        </p:spPr>
        <p:txBody>
          <a:bodyPr/>
          <a:lstStyle/>
          <a:p>
            <a:r>
              <a:rPr lang="zh-CN" altLang="en-US" dirty="0"/>
              <a:t>数字逻辑实验装置</a:t>
            </a:r>
            <a:r>
              <a:rPr lang="en-US" altLang="zh-CN" dirty="0"/>
              <a:t>_</a:t>
            </a:r>
            <a:r>
              <a:rPr lang="zh-CN" altLang="en-US" dirty="0"/>
              <a:t>积木式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5436096" y="1340768"/>
            <a:ext cx="3744912" cy="332119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p"/>
              <a:defRPr kumimoji="1" sz="2800" b="1">
                <a:solidFill>
                  <a:srgbClr val="003366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kumimoji="1" sz="2500" b="1">
                <a:solidFill>
                  <a:srgbClr val="003366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sz="2200" b="1">
                <a:solidFill>
                  <a:srgbClr val="003366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sz="1900" b="1">
                <a:solidFill>
                  <a:srgbClr val="003366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kumimoji="1" sz="1700" b="1">
                <a:solidFill>
                  <a:srgbClr val="003366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FFCC"/>
              </a:buClr>
              <a:buFont typeface="Wingdings" panose="05000000000000000000" pitchFamily="2" charset="2"/>
              <a:buChar char="n"/>
              <a:defRPr kumimoji="1" sz="1700" b="1">
                <a:solidFill>
                  <a:srgbClr val="003366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FFCC"/>
              </a:buClr>
              <a:buFont typeface="Wingdings" panose="05000000000000000000" pitchFamily="2" charset="2"/>
              <a:buChar char="n"/>
              <a:defRPr kumimoji="1" sz="1700" b="1">
                <a:solidFill>
                  <a:srgbClr val="003366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FFCC"/>
              </a:buClr>
              <a:buFont typeface="Wingdings" panose="05000000000000000000" pitchFamily="2" charset="2"/>
              <a:buChar char="n"/>
              <a:defRPr kumimoji="1" sz="1700" b="1">
                <a:solidFill>
                  <a:srgbClr val="003366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00FFCC"/>
              </a:buClr>
              <a:buFont typeface="Wingdings" panose="05000000000000000000" pitchFamily="2" charset="2"/>
              <a:buChar char="n"/>
              <a:defRPr kumimoji="1" sz="1700" b="1">
                <a:solidFill>
                  <a:srgbClr val="003366"/>
                </a:solidFill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zh-CN" altLang="en-US" sz="2000" kern="0" dirty="0">
                <a:solidFill>
                  <a:schemeClr val="tx1"/>
                </a:solidFill>
              </a:rPr>
              <a:t>模块</a:t>
            </a:r>
            <a:r>
              <a:rPr lang="zh-CN" altLang="en-US" sz="2000" kern="0" dirty="0" smtClean="0">
                <a:solidFill>
                  <a:schemeClr val="tx1"/>
                </a:solidFill>
              </a:rPr>
              <a:t>种类</a:t>
            </a:r>
            <a:endParaRPr lang="zh-CN" altLang="en-US" sz="2000" kern="0" dirty="0">
              <a:solidFill>
                <a:schemeClr val="tx1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 smtClean="0">
                <a:solidFill>
                  <a:srgbClr val="0000FF"/>
                </a:solidFill>
              </a:rPr>
              <a:t>电源模块</a:t>
            </a:r>
            <a:endParaRPr lang="en-US" altLang="zh-CN" sz="1800" kern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rgbClr val="0000FF"/>
                </a:solidFill>
              </a:rPr>
              <a:t>七段数码管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模块</a:t>
            </a:r>
            <a:endParaRPr lang="en-US" altLang="zh-CN" sz="1800" kern="0" dirty="0" smtClean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rgbClr val="0000FF"/>
                </a:solidFill>
              </a:rPr>
              <a:t>可编程逻辑器件模块</a:t>
            </a:r>
            <a:endParaRPr lang="zh-CN" altLang="en-US" sz="1800" kern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 smtClean="0">
                <a:solidFill>
                  <a:srgbClr val="0000FF"/>
                </a:solidFill>
              </a:rPr>
              <a:t>通用</a:t>
            </a:r>
            <a:r>
              <a:rPr lang="zh-CN" altLang="en-US" sz="1800" kern="0" dirty="0">
                <a:solidFill>
                  <a:srgbClr val="0000FF"/>
                </a:solidFill>
              </a:rPr>
              <a:t>逻辑器件模块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 smtClean="0">
                <a:solidFill>
                  <a:srgbClr val="0000FF"/>
                </a:solidFill>
              </a:rPr>
              <a:t>开关</a:t>
            </a:r>
            <a:r>
              <a:rPr lang="zh-CN" altLang="en-US" sz="1800" kern="0" dirty="0">
                <a:solidFill>
                  <a:srgbClr val="0000FF"/>
                </a:solidFill>
              </a:rPr>
              <a:t>和发光二极管显示模块</a:t>
            </a:r>
            <a:endParaRPr lang="en-US" altLang="zh-CN" sz="1800" kern="0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zh-CN" altLang="en-US" sz="1800" kern="0" dirty="0">
                <a:solidFill>
                  <a:srgbClr val="0000FF"/>
                </a:solidFill>
              </a:rPr>
              <a:t>微动</a:t>
            </a:r>
            <a:r>
              <a:rPr lang="zh-CN" altLang="en-US" sz="1800" kern="0" dirty="0" smtClean="0">
                <a:solidFill>
                  <a:srgbClr val="0000FF"/>
                </a:solidFill>
              </a:rPr>
              <a:t>开关</a:t>
            </a:r>
            <a:r>
              <a:rPr lang="zh-CN" altLang="en-US" sz="1800" kern="0" dirty="0">
                <a:solidFill>
                  <a:srgbClr val="0000FF"/>
                </a:solidFill>
              </a:rPr>
              <a:t>和时钟模块</a:t>
            </a:r>
            <a:endParaRPr lang="zh-CN" altLang="en-US" sz="1800" kern="0" dirty="0">
              <a:solidFill>
                <a:srgbClr val="0000FF"/>
              </a:solidFill>
            </a:endParaRPr>
          </a:p>
          <a:p>
            <a:pPr lvl="1">
              <a:defRPr/>
            </a:pPr>
            <a:endParaRPr lang="zh-CN" altLang="en-US" sz="1500" kern="0" dirty="0">
              <a:solidFill>
                <a:srgbClr val="7030A0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064" y="1449120"/>
            <a:ext cx="4999309" cy="306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537" y="4016942"/>
            <a:ext cx="5584825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362200" y="1143000"/>
            <a:ext cx="3378200" cy="1447800"/>
          </a:xfrm>
          <a:prstGeom prst="rect">
            <a:avLst/>
          </a:prstGeom>
          <a:solidFill>
            <a:srgbClr val="FFFF66"/>
          </a:solidFill>
          <a:ln>
            <a:noFill/>
          </a:ln>
          <a:effectLst>
            <a:prstShdw prst="shdw17" dist="17961" dir="2700000">
              <a:srgbClr val="99993D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396875" y="173038"/>
            <a:ext cx="8393113" cy="54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None/>
            </a:pPr>
            <a:r>
              <a:rPr lang="en-US" altLang="zh-CN" sz="4400" dirty="0">
                <a:latin typeface="宋体" panose="02010600030101010101" pitchFamily="2" charset="-122"/>
              </a:rPr>
              <a:t>CD4011</a:t>
            </a:r>
            <a:r>
              <a:rPr lang="zh-CN" altLang="en-US" sz="4400" dirty="0">
                <a:latin typeface="宋体" panose="02010600030101010101" pitchFamily="2" charset="-122"/>
              </a:rPr>
              <a:t>平均延迟时间的测量</a:t>
            </a:r>
            <a:endParaRPr lang="zh-CN" altLang="en-US" sz="4400" dirty="0">
              <a:latin typeface="宋体" panose="02010600030101010101" pitchFamily="2" charset="-122"/>
            </a:endParaRPr>
          </a:p>
        </p:txBody>
      </p:sp>
      <p:sp>
        <p:nvSpPr>
          <p:cNvPr id="14341" name="Text Box 5"/>
          <p:cNvSpPr txBox="1">
            <a:spLocks noChangeArrowheads="1"/>
          </p:cNvSpPr>
          <p:nvPr/>
        </p:nvSpPr>
        <p:spPr bwMode="auto">
          <a:xfrm>
            <a:off x="2586038" y="1176338"/>
            <a:ext cx="5286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i="1">
                <a:latin typeface="Times New Roman" panose="02020603050405020304" pitchFamily="18" charset="0"/>
              </a:rPr>
              <a:t>v</a:t>
            </a:r>
            <a:r>
              <a:rPr lang="en-US" altLang="zh-CN" sz="3600" b="1" baseline="-25000">
                <a:latin typeface="Times New Roman" panose="02020603050405020304" pitchFamily="18" charset="0"/>
              </a:rPr>
              <a:t>I</a:t>
            </a:r>
            <a:endParaRPr lang="en-US" altLang="zh-CN" sz="3600" b="1" baseline="-25000">
              <a:latin typeface="Times New Roman" panose="02020603050405020304" pitchFamily="18" charset="0"/>
            </a:endParaRPr>
          </a:p>
        </p:txBody>
      </p:sp>
      <p:sp>
        <p:nvSpPr>
          <p:cNvPr id="14342" name="Line 6"/>
          <p:cNvSpPr>
            <a:spLocks noChangeShapeType="1"/>
          </p:cNvSpPr>
          <p:nvPr/>
        </p:nvSpPr>
        <p:spPr bwMode="auto">
          <a:xfrm>
            <a:off x="2795588" y="1946275"/>
            <a:ext cx="32861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43" name="AutoShape 7"/>
          <p:cNvSpPr>
            <a:spLocks noChangeArrowheads="1"/>
          </p:cNvSpPr>
          <p:nvPr/>
        </p:nvSpPr>
        <p:spPr bwMode="auto">
          <a:xfrm>
            <a:off x="533400" y="3521075"/>
            <a:ext cx="2533650" cy="1306513"/>
          </a:xfrm>
          <a:prstGeom prst="wedgeRectCallout">
            <a:avLst>
              <a:gd name="adj1" fmla="val -9338"/>
              <a:gd name="adj2" fmla="val -103949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zh-CN" sz="3600">
              <a:latin typeface="Comic Sans MS" panose="030F0702030302020204" pitchFamily="66" charset="0"/>
            </a:endParaRPr>
          </a:p>
        </p:txBody>
      </p:sp>
      <p:sp>
        <p:nvSpPr>
          <p:cNvPr id="14344" name="AutoShape 8"/>
          <p:cNvSpPr>
            <a:spLocks noChangeArrowheads="1"/>
          </p:cNvSpPr>
          <p:nvPr/>
        </p:nvSpPr>
        <p:spPr bwMode="auto">
          <a:xfrm>
            <a:off x="533400" y="2224088"/>
            <a:ext cx="2814638" cy="700087"/>
          </a:xfrm>
          <a:prstGeom prst="wedgeRectCallout">
            <a:avLst>
              <a:gd name="adj1" fmla="val 28681"/>
              <a:gd name="adj2" fmla="val -91722"/>
            </a:avLst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1800" b="1">
                <a:latin typeface="Comic Sans MS" panose="030F0702030302020204" pitchFamily="66" charset="0"/>
              </a:rPr>
              <a:t> </a:t>
            </a:r>
            <a:r>
              <a:rPr lang="en-US" altLang="zh-CN" sz="1800" b="1">
                <a:latin typeface="宋体" panose="02010600030101010101" pitchFamily="2" charset="-122"/>
              </a:rPr>
              <a:t>1MHz TTL</a:t>
            </a:r>
            <a:r>
              <a:rPr lang="zh-CN" altLang="en-US" sz="1800" b="1">
                <a:latin typeface="宋体" panose="02010600030101010101" pitchFamily="2" charset="-122"/>
              </a:rPr>
              <a:t>方波</a:t>
            </a:r>
            <a:endParaRPr lang="zh-CN" altLang="en-US" sz="1800" b="1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</a:pPr>
            <a:r>
              <a:rPr lang="zh-CN" altLang="en-US" sz="1800" b="1">
                <a:latin typeface="宋体" panose="02010600030101010101" pitchFamily="2" charset="-122"/>
              </a:rPr>
              <a:t> 取自内置的信号发生器</a:t>
            </a:r>
            <a:endParaRPr lang="en-US" altLang="zh-CN" sz="1800" b="1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14345" name="Text Box 9"/>
          <p:cNvSpPr txBox="1">
            <a:spLocks noChangeArrowheads="1"/>
          </p:cNvSpPr>
          <p:nvPr/>
        </p:nvSpPr>
        <p:spPr bwMode="auto">
          <a:xfrm>
            <a:off x="5082652" y="1474787"/>
            <a:ext cx="8064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3600" b="1" i="1" dirty="0" err="1">
                <a:latin typeface="Times New Roman" panose="02020603050405020304" pitchFamily="18" charset="0"/>
              </a:rPr>
              <a:t>v</a:t>
            </a:r>
            <a:r>
              <a:rPr lang="en-US" altLang="zh-CN" sz="2400" b="1" baseline="-25000" dirty="0" err="1">
                <a:latin typeface="Times New Roman" panose="02020603050405020304" pitchFamily="18" charset="0"/>
              </a:rPr>
              <a:t>O</a:t>
            </a:r>
            <a:endParaRPr lang="en-US" altLang="zh-CN" sz="2400" b="1" baseline="-25000" dirty="0">
              <a:latin typeface="Times New Roman" panose="02020603050405020304" pitchFamily="18" charset="0"/>
            </a:endParaRP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>
            <a:off x="2738438" y="4491038"/>
            <a:ext cx="609600" cy="3365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2F4D7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Arial" panose="020B0604020202020204" pitchFamily="34" charset="0"/>
              </a:rPr>
              <a:t>50%</a:t>
            </a:r>
            <a:endParaRPr lang="en-US" altLang="zh-CN" sz="16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862263" y="5733256"/>
            <a:ext cx="609600" cy="33655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2F4D7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rgbClr val="0000FF"/>
                </a:solidFill>
                <a:latin typeface="Arial" panose="020B0604020202020204" pitchFamily="34" charset="0"/>
              </a:rPr>
              <a:t>50%</a:t>
            </a:r>
            <a:endParaRPr lang="en-US" altLang="zh-CN" sz="1600" b="1" dirty="0">
              <a:solidFill>
                <a:srgbClr val="0000FF"/>
              </a:solidFill>
              <a:latin typeface="Arial" panose="020B0604020202020204" pitchFamily="34" charset="0"/>
            </a:endParaRPr>
          </a:p>
        </p:txBody>
      </p:sp>
      <p:sp>
        <p:nvSpPr>
          <p:cNvPr id="14349" name="Line 13"/>
          <p:cNvSpPr>
            <a:spLocks noChangeShapeType="1"/>
          </p:cNvSpPr>
          <p:nvPr/>
        </p:nvSpPr>
        <p:spPr bwMode="auto">
          <a:xfrm>
            <a:off x="3154363" y="1781175"/>
            <a:ext cx="0" cy="3349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0" name="Line 14"/>
          <p:cNvSpPr>
            <a:spLocks noChangeShapeType="1"/>
          </p:cNvSpPr>
          <p:nvPr/>
        </p:nvSpPr>
        <p:spPr bwMode="auto">
          <a:xfrm>
            <a:off x="3154363" y="1779588"/>
            <a:ext cx="5254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1" name="Line 15"/>
          <p:cNvSpPr>
            <a:spLocks noChangeShapeType="1"/>
          </p:cNvSpPr>
          <p:nvPr/>
        </p:nvSpPr>
        <p:spPr bwMode="auto">
          <a:xfrm>
            <a:off x="3154363" y="2114550"/>
            <a:ext cx="525462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2" name="AutoShape 16"/>
          <p:cNvSpPr>
            <a:spLocks noChangeArrowheads="1"/>
          </p:cNvSpPr>
          <p:nvPr/>
        </p:nvSpPr>
        <p:spPr bwMode="auto">
          <a:xfrm>
            <a:off x="3678238" y="1639888"/>
            <a:ext cx="635000" cy="584200"/>
          </a:xfrm>
          <a:prstGeom prst="flowChartDelay">
            <a:avLst/>
          </a:prstGeom>
          <a:noFill/>
          <a:ln w="28575">
            <a:solidFill>
              <a:srgbClr val="CC3300"/>
            </a:solidFill>
            <a:miter lim="800000"/>
          </a:ln>
          <a:effectLst>
            <a:prstShdw prst="shdw17" dist="17961" dir="2700000">
              <a:srgbClr val="7A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53" name="Oval 17"/>
          <p:cNvSpPr>
            <a:spLocks noChangeArrowheads="1"/>
          </p:cNvSpPr>
          <p:nvPr/>
        </p:nvSpPr>
        <p:spPr bwMode="auto">
          <a:xfrm>
            <a:off x="3076575" y="1912938"/>
            <a:ext cx="90488" cy="6667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accent2"/>
            </a:solidFill>
            <a:rou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Arial" panose="020B0604020202020204" pitchFamily="34" charset="0"/>
              <a:buNone/>
            </a:pPr>
            <a:endParaRPr lang="zh-CN" altLang="zh-CN" sz="3600">
              <a:latin typeface="Comic Sans MS" panose="030F0702030302020204" pitchFamily="66" charset="0"/>
            </a:endParaRPr>
          </a:p>
        </p:txBody>
      </p:sp>
      <p:sp>
        <p:nvSpPr>
          <p:cNvPr id="14354" name="Oval 18"/>
          <p:cNvSpPr>
            <a:spLocks noChangeArrowheads="1"/>
          </p:cNvSpPr>
          <p:nvPr/>
        </p:nvSpPr>
        <p:spPr bwMode="auto">
          <a:xfrm>
            <a:off x="2719388" y="1884363"/>
            <a:ext cx="150812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55" name="Oval 19"/>
          <p:cNvSpPr>
            <a:spLocks noChangeArrowheads="1"/>
          </p:cNvSpPr>
          <p:nvPr/>
        </p:nvSpPr>
        <p:spPr bwMode="auto">
          <a:xfrm>
            <a:off x="4330700" y="1879600"/>
            <a:ext cx="101600" cy="889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56" name="Oval 20"/>
          <p:cNvSpPr>
            <a:spLocks noChangeArrowheads="1"/>
          </p:cNvSpPr>
          <p:nvPr/>
        </p:nvSpPr>
        <p:spPr bwMode="auto">
          <a:xfrm>
            <a:off x="4970463" y="1862138"/>
            <a:ext cx="149225" cy="123825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57" name="Line 21"/>
          <p:cNvSpPr>
            <a:spLocks noChangeShapeType="1"/>
          </p:cNvSpPr>
          <p:nvPr/>
        </p:nvSpPr>
        <p:spPr bwMode="auto">
          <a:xfrm>
            <a:off x="4449763" y="1931988"/>
            <a:ext cx="52546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358" name="矩形 1"/>
          <p:cNvSpPr>
            <a:spLocks noChangeArrowheads="1"/>
          </p:cNvSpPr>
          <p:nvPr/>
        </p:nvSpPr>
        <p:spPr bwMode="auto">
          <a:xfrm>
            <a:off x="4381500" y="6488113"/>
            <a:ext cx="53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 dirty="0">
                <a:latin typeface="宋体" panose="02010600030101010101" pitchFamily="2" charset="-122"/>
              </a:rPr>
              <a:t>图</a:t>
            </a:r>
            <a:r>
              <a:rPr lang="en-US" altLang="zh-CN" sz="1800" b="1" dirty="0">
                <a:latin typeface="宋体" panose="02010600030101010101" pitchFamily="2" charset="-122"/>
              </a:rPr>
              <a:t>b</a:t>
            </a:r>
            <a:endParaRPr lang="zh-CN" altLang="en-US" sz="1800" b="1" dirty="0">
              <a:latin typeface="Arial" panose="020B0604020202020204" pitchFamily="34" charset="0"/>
            </a:endParaRPr>
          </a:p>
        </p:txBody>
      </p:sp>
      <p:sp>
        <p:nvSpPr>
          <p:cNvPr id="14359" name="矩形 22"/>
          <p:cNvSpPr>
            <a:spLocks noChangeArrowheads="1"/>
          </p:cNvSpPr>
          <p:nvPr/>
        </p:nvSpPr>
        <p:spPr bwMode="auto">
          <a:xfrm>
            <a:off x="4065588" y="2686050"/>
            <a:ext cx="5302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宋体" panose="02010600030101010101" pitchFamily="2" charset="-122"/>
              </a:rPr>
              <a:t>图</a:t>
            </a:r>
            <a:r>
              <a:rPr lang="en-US" altLang="zh-CN" sz="1800" b="1">
                <a:latin typeface="宋体" panose="02010600030101010101" pitchFamily="2" charset="-122"/>
              </a:rPr>
              <a:t>a</a:t>
            </a: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14360" name="Rectangle 9"/>
          <p:cNvSpPr>
            <a:spLocks noChangeArrowheads="1"/>
          </p:cNvSpPr>
          <p:nvPr/>
        </p:nvSpPr>
        <p:spPr bwMode="auto">
          <a:xfrm>
            <a:off x="5749370" y="2653636"/>
            <a:ext cx="3374976" cy="2419124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spcBef>
                <a:spcPct val="10000"/>
              </a:spcBef>
              <a:defRPr/>
            </a:pPr>
            <a:r>
              <a:rPr lang="zh-CN" altLang="en-US" sz="1800" b="1" dirty="0">
                <a:latin typeface="宋体" panose="02010600030101010101" pitchFamily="2" charset="-122"/>
              </a:rPr>
              <a:t>探头用“</a:t>
            </a:r>
            <a:r>
              <a:rPr lang="en-US" altLang="zh-CN" sz="1800" b="1" dirty="0">
                <a:latin typeface="宋体" panose="02010600030101010101" pitchFamily="2" charset="-122"/>
              </a:rPr>
              <a:t>x10”</a:t>
            </a:r>
            <a:r>
              <a:rPr lang="zh-CN" altLang="en-US" sz="1800" b="1" dirty="0">
                <a:latin typeface="宋体" panose="02010600030101010101" pitchFamily="2" charset="-122"/>
              </a:rPr>
              <a:t>档</a:t>
            </a:r>
            <a:r>
              <a:rPr lang="zh-CN" altLang="en-US" sz="1800" b="1" dirty="0">
                <a:latin typeface="Arial" panose="020B0604020202020204" pitchFamily="34" charset="0"/>
              </a:rPr>
              <a:t>，同时在示波器上要设置探头衰减常数为</a:t>
            </a:r>
            <a:r>
              <a:rPr lang="en-US" altLang="zh-CN" sz="1800" b="1" dirty="0">
                <a:latin typeface="Arial" panose="020B0604020202020204" pitchFamily="34" charset="0"/>
              </a:rPr>
              <a:t>10:1</a:t>
            </a:r>
            <a:endParaRPr lang="en-US" altLang="zh-CN" sz="1800" b="1" dirty="0">
              <a:latin typeface="Arial" panose="020B0604020202020204" pitchFamily="34" charset="0"/>
            </a:endParaRPr>
          </a:p>
          <a:p>
            <a:pPr marL="285750" indent="-285750">
              <a:spcBef>
                <a:spcPct val="10000"/>
              </a:spcBef>
              <a:defRPr/>
            </a:pP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TTL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方波未调好前，不要接入芯片</a:t>
            </a:r>
            <a:endParaRPr lang="zh-CN" altLang="en-US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285750" indent="-285750">
              <a:spcBef>
                <a:spcPct val="10000"/>
              </a:spcBef>
              <a:defRPr/>
            </a:pPr>
            <a:r>
              <a:rPr lang="zh-CN" altLang="en-US" sz="1800" b="1" dirty="0">
                <a:latin typeface="Arial" panose="020B0604020202020204" pitchFamily="34" charset="0"/>
              </a:rPr>
              <a:t>示波器和被测电路共地</a:t>
            </a:r>
            <a:endParaRPr lang="en-US" altLang="zh-CN" sz="1800" b="1" dirty="0">
              <a:latin typeface="宋体" panose="02010600030101010101" pitchFamily="2" charset="-122"/>
            </a:endParaRPr>
          </a:p>
          <a:p>
            <a:pPr marL="285750" indent="-285750">
              <a:spcBef>
                <a:spcPct val="10000"/>
              </a:spcBef>
              <a:defRPr/>
            </a:pPr>
            <a:r>
              <a:rPr lang="zh-CN" altLang="en-US" sz="1800" b="1" dirty="0">
                <a:latin typeface="宋体" panose="02010600030101010101" pitchFamily="2" charset="-122"/>
              </a:rPr>
              <a:t>用示波器的</a:t>
            </a:r>
            <a:r>
              <a:rPr lang="en-US" altLang="zh-CN" sz="1800" b="1" dirty="0">
                <a:latin typeface="宋体" panose="02010600030101010101" pitchFamily="2" charset="-122"/>
              </a:rPr>
              <a:t>CH1</a:t>
            </a:r>
            <a:r>
              <a:rPr lang="zh-CN" altLang="en-US" sz="1800" b="1" dirty="0">
                <a:latin typeface="宋体" panose="02010600030101010101" pitchFamily="2" charset="-122"/>
              </a:rPr>
              <a:t>和</a:t>
            </a:r>
            <a:r>
              <a:rPr lang="en-US" altLang="zh-CN" sz="1800" b="1" dirty="0">
                <a:latin typeface="宋体" panose="02010600030101010101" pitchFamily="2" charset="-122"/>
              </a:rPr>
              <a:t>CH2</a:t>
            </a:r>
            <a:r>
              <a:rPr lang="zh-CN" altLang="en-US" sz="1800" b="1" dirty="0">
                <a:latin typeface="宋体" panose="02010600030101010101" pitchFamily="2" charset="-122"/>
              </a:rPr>
              <a:t>通道双</a:t>
            </a:r>
            <a:endParaRPr lang="en-US" altLang="zh-CN" sz="1800" b="1" dirty="0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buNone/>
              <a:defRPr/>
            </a:pPr>
            <a:r>
              <a:rPr lang="en-US" altLang="zh-CN" sz="1800" b="1" dirty="0">
                <a:latin typeface="宋体" panose="02010600030101010101" pitchFamily="2" charset="-122"/>
              </a:rPr>
              <a:t>   </a:t>
            </a:r>
            <a:r>
              <a:rPr lang="zh-CN" altLang="en-US" sz="1800" b="1" dirty="0">
                <a:latin typeface="宋体" panose="02010600030101010101" pitchFamily="2" charset="-122"/>
              </a:rPr>
              <a:t>踪显示输入、输出波形</a:t>
            </a:r>
            <a:endParaRPr lang="en-US" altLang="zh-CN" sz="1800" b="1" dirty="0">
              <a:latin typeface="Arial" panose="020B0604020202020204" pitchFamily="34" charset="0"/>
            </a:endParaRPr>
          </a:p>
        </p:txBody>
      </p:sp>
      <p:sp>
        <p:nvSpPr>
          <p:cNvPr id="14361" name="AutoShape 22"/>
          <p:cNvSpPr>
            <a:spLocks noChangeArrowheads="1"/>
          </p:cNvSpPr>
          <p:nvPr/>
        </p:nvSpPr>
        <p:spPr bwMode="auto">
          <a:xfrm>
            <a:off x="1173163" y="1220788"/>
            <a:ext cx="1385887" cy="731837"/>
          </a:xfrm>
          <a:prstGeom prst="rightArrowCallout">
            <a:avLst>
              <a:gd name="adj1" fmla="val 25000"/>
              <a:gd name="adj2" fmla="val 25000"/>
              <a:gd name="adj3" fmla="val 31562"/>
              <a:gd name="adj4" fmla="val 66667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62" name="Text Box 25"/>
          <p:cNvSpPr txBox="1">
            <a:spLocks noChangeArrowheads="1"/>
          </p:cNvSpPr>
          <p:nvPr/>
        </p:nvSpPr>
        <p:spPr bwMode="auto">
          <a:xfrm>
            <a:off x="1173163" y="1287463"/>
            <a:ext cx="1241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CH1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63" name="AutoShape 24"/>
          <p:cNvSpPr>
            <a:spLocks noChangeArrowheads="1"/>
          </p:cNvSpPr>
          <p:nvPr/>
        </p:nvSpPr>
        <p:spPr bwMode="auto">
          <a:xfrm>
            <a:off x="5679552" y="1528762"/>
            <a:ext cx="1495425" cy="701675"/>
          </a:xfrm>
          <a:prstGeom prst="leftArrowCallout">
            <a:avLst>
              <a:gd name="adj1" fmla="val 25000"/>
              <a:gd name="adj2" fmla="val 25000"/>
              <a:gd name="adj3" fmla="val 29521"/>
              <a:gd name="adj4" fmla="val 66667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14364" name="Text Box 25"/>
          <p:cNvSpPr txBox="1">
            <a:spLocks noChangeArrowheads="1"/>
          </p:cNvSpPr>
          <p:nvPr/>
        </p:nvSpPr>
        <p:spPr bwMode="auto">
          <a:xfrm>
            <a:off x="6143101" y="1589086"/>
            <a:ext cx="1241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CH2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矩形 1"/>
          <p:cNvSpPr>
            <a:spLocks noChangeArrowheads="1"/>
          </p:cNvSpPr>
          <p:nvPr/>
        </p:nvSpPr>
        <p:spPr bwMode="auto">
          <a:xfrm>
            <a:off x="395536" y="4488395"/>
            <a:ext cx="7993062" cy="201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eaLnBrk="1" hangingPunct="1">
              <a:lnSpc>
                <a:spcPct val="135000"/>
              </a:lnSpc>
              <a:buFont typeface="+mj-lt"/>
              <a:buAutoNum type="arabicPeriod"/>
              <a:defRPr/>
            </a:pPr>
            <a:r>
              <a:rPr lang="zh-CN" altLang="en-US" sz="1800" dirty="0"/>
              <a:t>探头用</a:t>
            </a:r>
            <a:r>
              <a:rPr lang="zh-CN" altLang="en-US" sz="1800" dirty="0">
                <a:latin typeface="Arial" panose="020B0604020202020204" pitchFamily="34" charset="0"/>
              </a:rPr>
              <a:t>“</a:t>
            </a:r>
            <a:r>
              <a:rPr lang="en-US" altLang="zh-CN" sz="1800" dirty="0"/>
              <a:t>x10</a:t>
            </a:r>
            <a:r>
              <a:rPr lang="en-US" altLang="zh-CN" sz="1800" dirty="0">
                <a:latin typeface="Arial" panose="020B0604020202020204" pitchFamily="34" charset="0"/>
              </a:rPr>
              <a:t>”</a:t>
            </a:r>
            <a:r>
              <a:rPr lang="zh-CN" altLang="en-US" sz="1800" dirty="0"/>
              <a:t>档（</a:t>
            </a:r>
            <a:r>
              <a:rPr lang="zh-CN" altLang="en-US" sz="1800" b="1" dirty="0">
                <a:solidFill>
                  <a:srgbClr val="FF0000"/>
                </a:solidFill>
              </a:rPr>
              <a:t>注意</a:t>
            </a:r>
            <a:r>
              <a:rPr lang="zh-CN" altLang="en-US" sz="1800" dirty="0">
                <a:solidFill>
                  <a:srgbClr val="FF0000"/>
                </a:solidFill>
              </a:rPr>
              <a:t>：</a:t>
            </a:r>
            <a:r>
              <a:rPr lang="zh-CN" altLang="en-US" sz="1800" dirty="0"/>
              <a:t>同时在示波器上要设置探头衰减常数为</a:t>
            </a:r>
            <a:r>
              <a:rPr lang="en-US" altLang="zh-CN" sz="1800" dirty="0">
                <a:latin typeface="Times New Roman" panose="02020603050405020304" pitchFamily="18" charset="0"/>
              </a:rPr>
              <a:t>10:1</a:t>
            </a:r>
            <a:r>
              <a:rPr lang="zh-CN" altLang="en-US" sz="1800" dirty="0"/>
              <a:t>）</a:t>
            </a:r>
            <a:endParaRPr lang="zh-CN" altLang="en-US" sz="1800" dirty="0"/>
          </a:p>
          <a:p>
            <a:pPr marL="514350" indent="-514350" eaLnBrk="1" hangingPunct="1">
              <a:lnSpc>
                <a:spcPct val="135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latin typeface="Roboto"/>
              </a:rPr>
              <a:t>参照实验 </a:t>
            </a:r>
            <a:r>
              <a:rPr lang="en-US" altLang="zh-CN" sz="1800" dirty="0">
                <a:latin typeface="Roboto"/>
              </a:rPr>
              <a:t>1 </a:t>
            </a:r>
            <a:r>
              <a:rPr lang="zh-CN" altLang="en-US" sz="1800" dirty="0">
                <a:latin typeface="Roboto"/>
              </a:rPr>
              <a:t>的内容，使用信号发生器产生</a:t>
            </a:r>
            <a:r>
              <a:rPr lang="en-US" altLang="zh-CN" sz="1800" dirty="0">
                <a:latin typeface="Roboto"/>
              </a:rPr>
              <a:t>1</a:t>
            </a:r>
            <a:r>
              <a:rPr lang="en-US" altLang="zh-CN" sz="1800" dirty="0"/>
              <a:t>MHz</a:t>
            </a:r>
            <a:r>
              <a:rPr lang="zh-CN" altLang="en-US" sz="1800" dirty="0"/>
              <a:t>的</a:t>
            </a:r>
            <a:r>
              <a:rPr lang="en-US" altLang="zh-CN" sz="1800" dirty="0"/>
              <a:t>TTL</a:t>
            </a:r>
            <a:r>
              <a:rPr lang="zh-CN" altLang="en-US" sz="1800" dirty="0"/>
              <a:t>方波（</a:t>
            </a:r>
            <a:r>
              <a:rPr lang="zh-CN" altLang="en-US" sz="1800" b="1" dirty="0">
                <a:solidFill>
                  <a:srgbClr val="FF0000"/>
                </a:solidFill>
              </a:rPr>
              <a:t>调好后接到实验电路中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514350" indent="-514350" eaLnBrk="1" hangingPunct="1">
              <a:lnSpc>
                <a:spcPct val="135000"/>
              </a:lnSpc>
              <a:buFont typeface="+mj-lt"/>
              <a:buAutoNum type="arabicPeriod"/>
              <a:defRPr/>
            </a:pPr>
            <a:r>
              <a:rPr lang="zh-CN" altLang="en-US" sz="1800" dirty="0">
                <a:latin typeface="Roboto"/>
              </a:rPr>
              <a:t>连接电路，将方波作为与非门的输入，用示波器的 </a:t>
            </a:r>
            <a:r>
              <a:rPr lang="en-US" altLang="zh-CN" sz="1800" dirty="0">
                <a:latin typeface="Roboto"/>
              </a:rPr>
              <a:t>CH1</a:t>
            </a:r>
            <a:r>
              <a:rPr lang="zh-CN" altLang="en-US" sz="1800" dirty="0">
                <a:latin typeface="Roboto"/>
              </a:rPr>
              <a:t>（通道 </a:t>
            </a:r>
            <a:r>
              <a:rPr lang="en-US" altLang="zh-CN" sz="1800" dirty="0">
                <a:latin typeface="Roboto"/>
              </a:rPr>
              <a:t>1</a:t>
            </a:r>
            <a:r>
              <a:rPr lang="zh-CN" altLang="en-US" sz="1800" dirty="0">
                <a:latin typeface="Roboto"/>
              </a:rPr>
              <a:t>）和 </a:t>
            </a:r>
            <a:r>
              <a:rPr lang="en-US" altLang="zh-CN" sz="1800" dirty="0">
                <a:latin typeface="Roboto"/>
              </a:rPr>
              <a:t>CH2</a:t>
            </a:r>
            <a:r>
              <a:rPr lang="zh-CN" altLang="en-US" sz="1800" dirty="0">
                <a:latin typeface="Roboto"/>
              </a:rPr>
              <a:t>（通道 </a:t>
            </a:r>
            <a:r>
              <a:rPr lang="en-US" altLang="zh-CN" sz="1800" dirty="0">
                <a:latin typeface="Roboto"/>
              </a:rPr>
              <a:t>2</a:t>
            </a:r>
            <a:r>
              <a:rPr lang="zh-CN" altLang="en-US" sz="1800" dirty="0">
                <a:latin typeface="Roboto"/>
              </a:rPr>
              <a:t>）探头分别接入输入和输出</a:t>
            </a:r>
            <a:endParaRPr lang="en-US" altLang="zh-CN" sz="1800" dirty="0">
              <a:latin typeface="Roboto"/>
            </a:endParaRPr>
          </a:p>
        </p:txBody>
      </p:sp>
      <p:sp>
        <p:nvSpPr>
          <p:cNvPr id="4" name="标题 1"/>
          <p:cNvSpPr txBox="1"/>
          <p:nvPr/>
        </p:nvSpPr>
        <p:spPr bwMode="auto">
          <a:xfrm>
            <a:off x="179512" y="188640"/>
            <a:ext cx="7704856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CD4011</a:t>
            </a:r>
            <a:r>
              <a:rPr lang="zh-CN" altLang="en-US" sz="4000" dirty="0"/>
              <a:t>平均延迟时间的测量</a:t>
            </a:r>
            <a:endParaRPr lang="zh-CN" altLang="en-US" sz="4000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1754"/>
            <a:ext cx="3632176" cy="32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 idx="4294967295"/>
          </p:nvPr>
        </p:nvSpPr>
        <p:spPr>
          <a:xfrm>
            <a:off x="251520" y="404664"/>
            <a:ext cx="7417520" cy="576262"/>
          </a:xfrm>
        </p:spPr>
        <p:txBody>
          <a:bodyPr/>
          <a:lstStyle/>
          <a:p>
            <a:pPr eaLnBrk="1" hangingPunct="1"/>
            <a:r>
              <a:rPr lang="en-US" altLang="zh-CN" sz="4000" dirty="0">
                <a:latin typeface="宋体" panose="02010600030101010101" pitchFamily="2" charset="-122"/>
              </a:rPr>
              <a:t>CD4011</a:t>
            </a:r>
            <a:r>
              <a:rPr lang="zh-CN" altLang="en-US" sz="4000" dirty="0"/>
              <a:t>平均延迟时间的测量</a:t>
            </a:r>
            <a:endParaRPr lang="zh-CN" altLang="en-US" sz="4000" dirty="0"/>
          </a:p>
        </p:txBody>
      </p:sp>
      <p:sp>
        <p:nvSpPr>
          <p:cNvPr id="15363" name="内容占位符 2"/>
          <p:cNvSpPr>
            <a:spLocks noGrp="1"/>
          </p:cNvSpPr>
          <p:nvPr>
            <p:ph idx="4294967295"/>
          </p:nvPr>
        </p:nvSpPr>
        <p:spPr>
          <a:xfrm>
            <a:off x="323529" y="1124744"/>
            <a:ext cx="8496944" cy="4104456"/>
          </a:xfrm>
        </p:spPr>
        <p:txBody>
          <a:bodyPr/>
          <a:lstStyle/>
          <a:p>
            <a:pPr marL="0" indent="0" eaLnBrk="1" hangingPunct="1">
              <a:lnSpc>
                <a:spcPct val="135000"/>
              </a:lnSpc>
              <a:buNone/>
              <a:defRPr/>
            </a:pPr>
            <a:r>
              <a:rPr lang="en-US" altLang="zh-CN" sz="2000" dirty="0">
                <a:latin typeface="Roboto"/>
              </a:rPr>
              <a:t>4. </a:t>
            </a:r>
            <a:r>
              <a:rPr lang="zh-CN" altLang="en-US" sz="2000" dirty="0">
                <a:latin typeface="Roboto"/>
              </a:rPr>
              <a:t>接通电路开关，</a:t>
            </a:r>
            <a:r>
              <a:rPr lang="zh-CN" altLang="en-US" sz="2000" dirty="0"/>
              <a:t>按下</a:t>
            </a:r>
            <a:r>
              <a:rPr lang="en-US" altLang="zh-CN" sz="2000" b="1" dirty="0"/>
              <a:t>Auto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Scale</a:t>
            </a:r>
            <a:r>
              <a:rPr lang="zh-CN" altLang="en-US" sz="2000" b="1" dirty="0"/>
              <a:t>（</a:t>
            </a:r>
            <a:r>
              <a:rPr lang="zh-CN" altLang="en-US" sz="2000" dirty="0"/>
              <a:t>自动调整</a:t>
            </a:r>
            <a:r>
              <a:rPr lang="zh-CN" altLang="en-US" sz="2000" b="1" dirty="0"/>
              <a:t>）键</a:t>
            </a:r>
            <a:r>
              <a:rPr lang="zh-CN" altLang="en-US" sz="2000" dirty="0">
                <a:latin typeface="Roboto"/>
              </a:rPr>
              <a:t>，就会看到通道</a:t>
            </a:r>
            <a:r>
              <a:rPr lang="en-US" altLang="zh-CN" sz="2000" dirty="0">
                <a:latin typeface="Roboto"/>
              </a:rPr>
              <a:t>2</a:t>
            </a:r>
            <a:r>
              <a:rPr lang="zh-CN" altLang="en-US" sz="2000" dirty="0">
                <a:latin typeface="Roboto"/>
              </a:rPr>
              <a:t>的波形和通道</a:t>
            </a:r>
            <a:r>
              <a:rPr lang="en-US" altLang="zh-CN" sz="2000" dirty="0">
                <a:latin typeface="Roboto"/>
              </a:rPr>
              <a:t>1</a:t>
            </a:r>
            <a:r>
              <a:rPr lang="zh-CN" altLang="en-US" sz="2000" dirty="0">
                <a:latin typeface="Roboto"/>
              </a:rPr>
              <a:t>的波形，并且是反相的</a:t>
            </a:r>
            <a:endParaRPr lang="en-US" altLang="zh-CN" sz="2000" b="1" dirty="0"/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r>
              <a:rPr lang="en-US" altLang="zh-CN" sz="2000" dirty="0"/>
              <a:t>5.  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按</a:t>
            </a:r>
            <a:r>
              <a:rPr lang="zh-CN" altLang="en-US" sz="2000" dirty="0"/>
              <a:t>测量</a:t>
            </a:r>
            <a:r>
              <a:rPr lang="en-US" altLang="zh-CN" sz="2000" b="1" dirty="0" err="1"/>
              <a:t>Meas</a:t>
            </a:r>
            <a:r>
              <a:rPr lang="zh-CN" altLang="en-US" sz="2000" dirty="0"/>
              <a:t>按键</a:t>
            </a:r>
            <a:r>
              <a:rPr lang="en-US" altLang="zh-CN" sz="2000" dirty="0"/>
              <a:t>-&gt;</a:t>
            </a:r>
            <a:r>
              <a:rPr lang="zh-CN" altLang="en-US" sz="2000" dirty="0"/>
              <a:t>在测量菜单里，按</a:t>
            </a:r>
            <a:r>
              <a:rPr lang="zh-CN" altLang="en-US" sz="2000" b="1" dirty="0">
                <a:solidFill>
                  <a:srgbClr val="0000FF"/>
                </a:solidFill>
              </a:rPr>
              <a:t>类型软键</a:t>
            </a:r>
            <a:r>
              <a:rPr lang="en-US" altLang="zh-CN" sz="2000" dirty="0"/>
              <a:t>-&gt;</a:t>
            </a:r>
            <a:r>
              <a:rPr lang="zh-CN" altLang="en-US" sz="2000" b="1" dirty="0">
                <a:solidFill>
                  <a:srgbClr val="0000FF"/>
                </a:solidFill>
              </a:rPr>
              <a:t>选延迟时间</a:t>
            </a:r>
            <a:r>
              <a:rPr lang="zh-CN" altLang="en-US" sz="2000" dirty="0"/>
              <a:t>；按</a:t>
            </a:r>
            <a:r>
              <a:rPr lang="zh-CN" altLang="en-US" sz="2000" b="1" dirty="0">
                <a:solidFill>
                  <a:srgbClr val="0000FF"/>
                </a:solidFill>
              </a:rPr>
              <a:t>设置软键</a:t>
            </a:r>
            <a:r>
              <a:rPr lang="zh-CN" altLang="en-US" sz="2000" dirty="0"/>
              <a:t>，在测量设置菜单里，</a:t>
            </a:r>
            <a:r>
              <a:rPr lang="zh-CN" altLang="en-US" sz="2000" b="1" dirty="0">
                <a:solidFill>
                  <a:srgbClr val="0000FF"/>
                </a:solidFill>
              </a:rPr>
              <a:t>源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选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，选上升沿</a:t>
            </a:r>
            <a:r>
              <a:rPr lang="zh-CN" altLang="en-US" sz="2000" b="1" dirty="0"/>
              <a:t>；</a:t>
            </a:r>
            <a:r>
              <a:rPr lang="zh-CN" altLang="en-US" sz="2000" dirty="0"/>
              <a:t> </a:t>
            </a:r>
            <a:r>
              <a:rPr lang="zh-CN" altLang="en-US" sz="2000" b="1" dirty="0">
                <a:solidFill>
                  <a:srgbClr val="0000FF"/>
                </a:solidFill>
              </a:rPr>
              <a:t>源</a:t>
            </a: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选</a:t>
            </a: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，选下降沿</a:t>
            </a:r>
            <a:r>
              <a:rPr lang="en-US" altLang="zh-CN" sz="2000" dirty="0"/>
              <a:t>-&gt;</a:t>
            </a:r>
            <a:r>
              <a:rPr lang="zh-CN" altLang="en-US" sz="2000" dirty="0"/>
              <a:t>按</a:t>
            </a:r>
            <a:r>
              <a:rPr lang="en-US" altLang="zh-CN" sz="2000" dirty="0"/>
              <a:t> </a:t>
            </a:r>
            <a:r>
              <a:rPr lang="en-US" altLang="zh-CN" sz="2000" b="1" dirty="0"/>
              <a:t>Back</a:t>
            </a:r>
            <a:r>
              <a:rPr lang="zh-CN" altLang="en-US" sz="2000" dirty="0"/>
              <a:t>按钮返回上一级测量菜单，按</a:t>
            </a:r>
            <a:r>
              <a:rPr lang="zh-CN" altLang="en-US" sz="2000" b="1" dirty="0">
                <a:solidFill>
                  <a:srgbClr val="0000FF"/>
                </a:solidFill>
              </a:rPr>
              <a:t>添加测量</a:t>
            </a:r>
            <a:r>
              <a:rPr lang="zh-CN" altLang="en-US" sz="2000" dirty="0"/>
              <a:t>软键，即可得到</a:t>
            </a:r>
            <a:r>
              <a:rPr lang="en-US" altLang="zh-CN" sz="2000" dirty="0" err="1"/>
              <a:t>tPHL</a:t>
            </a:r>
            <a:r>
              <a:rPr lang="zh-CN" altLang="en-US" sz="2000" dirty="0"/>
              <a:t>；再按</a:t>
            </a:r>
            <a:r>
              <a:rPr lang="zh-CN" altLang="en-US" sz="2000" b="1" dirty="0">
                <a:solidFill>
                  <a:srgbClr val="0000FF"/>
                </a:solidFill>
              </a:rPr>
              <a:t>设置软键</a:t>
            </a:r>
            <a:r>
              <a:rPr lang="zh-CN" altLang="en-US" sz="2000" dirty="0"/>
              <a:t>，在测量设置菜单里，</a:t>
            </a:r>
            <a:r>
              <a:rPr lang="zh-CN" altLang="en-US" sz="2000" b="1" dirty="0">
                <a:solidFill>
                  <a:srgbClr val="0000FF"/>
                </a:solidFill>
              </a:rPr>
              <a:t>源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选</a:t>
            </a:r>
            <a:r>
              <a:rPr lang="en-US" altLang="zh-CN" sz="2000" b="1" dirty="0">
                <a:solidFill>
                  <a:srgbClr val="0000FF"/>
                </a:solidFill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</a:rPr>
              <a:t>，选下降沿； 源</a:t>
            </a: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选</a:t>
            </a:r>
            <a:r>
              <a:rPr lang="en-US" altLang="zh-CN" sz="2000" b="1" dirty="0">
                <a:solidFill>
                  <a:srgbClr val="0000FF"/>
                </a:solidFill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</a:rPr>
              <a:t>， 选上升沿</a:t>
            </a:r>
            <a:r>
              <a:rPr lang="en-US" altLang="zh-CN" sz="2000" dirty="0"/>
              <a:t>-&gt; </a:t>
            </a:r>
            <a:r>
              <a:rPr lang="zh-CN" altLang="en-US" sz="2000" dirty="0"/>
              <a:t>按</a:t>
            </a:r>
            <a:r>
              <a:rPr lang="en-US" altLang="zh-CN" sz="2000" b="1" dirty="0"/>
              <a:t>Back</a:t>
            </a:r>
            <a:r>
              <a:rPr lang="zh-CN" altLang="en-US" sz="2000" dirty="0"/>
              <a:t>按钮返回上一级测量菜单，按</a:t>
            </a:r>
            <a:r>
              <a:rPr lang="zh-CN" altLang="en-US" sz="2000" b="1" dirty="0">
                <a:solidFill>
                  <a:srgbClr val="0000FF"/>
                </a:solidFill>
              </a:rPr>
              <a:t>添加测量</a:t>
            </a:r>
            <a:r>
              <a:rPr lang="zh-CN" altLang="en-US" sz="2000" dirty="0"/>
              <a:t>软键，即可得到</a:t>
            </a:r>
            <a:r>
              <a:rPr lang="en-US" altLang="zh-CN" sz="2000" dirty="0" err="1"/>
              <a:t>tPLH</a:t>
            </a:r>
            <a:endParaRPr lang="en-US" altLang="zh-CN" sz="2000" dirty="0"/>
          </a:p>
          <a:p>
            <a:pPr marL="514350" indent="-514350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zh-CN" altLang="en-US" sz="2000" b="1" dirty="0">
                <a:solidFill>
                  <a:srgbClr val="0000FF"/>
                </a:solidFill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</a:rPr>
              <a:t>                 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514350" indent="-514350" eaLnBrk="1" hangingPunct="1">
              <a:lnSpc>
                <a:spcPct val="11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                                </a:t>
            </a:r>
            <a:r>
              <a:rPr lang="zh-CN" altLang="en-US" sz="2000" b="1" dirty="0">
                <a:solidFill>
                  <a:srgbClr val="FF0000"/>
                </a:solidFill>
              </a:rPr>
              <a:t>平均延迟时间  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 dirty="0" err="1">
                <a:solidFill>
                  <a:srgbClr val="FF0000"/>
                </a:solidFill>
              </a:rPr>
              <a:t>pd</a:t>
            </a:r>
            <a:r>
              <a:rPr lang="zh-CN" altLang="en-US" sz="2000" b="1" dirty="0">
                <a:solidFill>
                  <a:srgbClr val="FF0000"/>
                </a:solidFill>
              </a:rPr>
              <a:t>＝</a:t>
            </a:r>
            <a:r>
              <a:rPr lang="en-US" altLang="zh-CN" sz="2000" b="1" dirty="0">
                <a:solidFill>
                  <a:srgbClr val="FF0000"/>
                </a:solidFill>
              </a:rPr>
              <a:t>(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 dirty="0" err="1">
                <a:solidFill>
                  <a:srgbClr val="FF0000"/>
                </a:solidFill>
              </a:rPr>
              <a:t>pHL</a:t>
            </a:r>
            <a:r>
              <a:rPr lang="zh-CN" altLang="en-US" sz="2000" b="1" dirty="0">
                <a:solidFill>
                  <a:srgbClr val="FF0000"/>
                </a:solidFill>
              </a:rPr>
              <a:t>＋</a:t>
            </a:r>
            <a:r>
              <a:rPr lang="en-US" altLang="zh-CN" sz="2000" b="1" i="1" dirty="0" err="1">
                <a:solidFill>
                  <a:srgbClr val="FF0000"/>
                </a:solidFill>
              </a:rPr>
              <a:t>t</a:t>
            </a:r>
            <a:r>
              <a:rPr lang="en-US" altLang="zh-CN" sz="2000" b="1" baseline="-25000" dirty="0" err="1">
                <a:solidFill>
                  <a:srgbClr val="FF0000"/>
                </a:solidFill>
              </a:rPr>
              <a:t>pLH</a:t>
            </a:r>
            <a:r>
              <a:rPr lang="en-US" altLang="zh-CN" sz="2000" b="1" dirty="0">
                <a:solidFill>
                  <a:srgbClr val="FF0000"/>
                </a:solidFill>
              </a:rPr>
              <a:t>)/2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宋体" panose="02010600030101010101" pitchFamily="2" charset="-122"/>
              </a:rPr>
              <a:t>74LS00</a:t>
            </a:r>
            <a:r>
              <a:rPr lang="zh-CN" altLang="en-US" dirty="0">
                <a:latin typeface="宋体" panose="02010600030101010101" pitchFamily="2" charset="-122"/>
              </a:rPr>
              <a:t>平均</a:t>
            </a:r>
            <a:r>
              <a:rPr lang="zh-CN" altLang="en-US" dirty="0"/>
              <a:t>延迟时间的测量</a:t>
            </a:r>
            <a:endParaRPr lang="zh-CN" altLang="en-US" dirty="0"/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116013" y="4581525"/>
            <a:ext cx="5543550" cy="138430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注意</a:t>
            </a: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：</a:t>
            </a:r>
            <a:endParaRPr lang="zh-CN" altLang="en-US" sz="2400" b="1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宋体" panose="02010600030101010101" pitchFamily="2" charset="-122"/>
              </a:rPr>
              <a:t>输入</a:t>
            </a:r>
            <a:r>
              <a:rPr lang="en-US" altLang="zh-CN" sz="2000" dirty="0">
                <a:latin typeface="宋体" panose="02010600030101010101" pitchFamily="2" charset="-122"/>
              </a:rPr>
              <a:t>Vi</a:t>
            </a:r>
            <a:r>
              <a:rPr lang="zh-CN" altLang="en-US" sz="2000" dirty="0">
                <a:latin typeface="宋体" panose="02010600030101010101" pitchFamily="2" charset="-122"/>
              </a:rPr>
              <a:t>为</a:t>
            </a:r>
            <a:r>
              <a:rPr lang="en-US" altLang="zh-CN" sz="2000" dirty="0">
                <a:latin typeface="宋体" panose="02010600030101010101" pitchFamily="2" charset="-122"/>
              </a:rPr>
              <a:t>2MHz TTL</a:t>
            </a:r>
            <a:r>
              <a:rPr lang="zh-CN" altLang="en-US" sz="2000" dirty="0">
                <a:latin typeface="宋体" panose="02010600030101010101" pitchFamily="2" charset="-122"/>
              </a:rPr>
              <a:t>方波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  <a:defRPr/>
            </a:pPr>
            <a:r>
              <a:rPr lang="zh-CN" altLang="en-US" sz="2000" dirty="0">
                <a:latin typeface="宋体" panose="02010600030101010101" pitchFamily="2" charset="-122"/>
              </a:rPr>
              <a:t>测量方法与上页</a:t>
            </a:r>
            <a:r>
              <a:rPr lang="en-US" altLang="zh-CN" sz="2000" dirty="0" err="1">
                <a:latin typeface="宋体" panose="02010600030101010101" pitchFamily="2" charset="-122"/>
              </a:rPr>
              <a:t>ppt</a:t>
            </a:r>
            <a:r>
              <a:rPr lang="zh-CN" altLang="en-US" sz="2000" dirty="0">
                <a:latin typeface="宋体" panose="02010600030101010101" pitchFamily="2" charset="-122"/>
              </a:rPr>
              <a:t>略有不同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  <p:pic>
        <p:nvPicPr>
          <p:cNvPr id="1741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00213"/>
            <a:ext cx="6473825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276131" y="201613"/>
            <a:ext cx="8393113" cy="750887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/>
            <a:r>
              <a:rPr lang="zh-CN" altLang="zh-CN" dirty="0">
                <a:latin typeface="宋体" panose="02010600030101010101" pitchFamily="2" charset="-122"/>
              </a:rPr>
              <a:t>电压传输特性</a:t>
            </a:r>
            <a:endParaRPr lang="zh-CN" altLang="zh-CN" dirty="0">
              <a:latin typeface="宋体" panose="02010600030101010101" pitchFamily="2" charset="-122"/>
            </a:endParaRPr>
          </a:p>
        </p:txBody>
      </p:sp>
      <p:grpSp>
        <p:nvGrpSpPr>
          <p:cNvPr id="19459" name="Group 3"/>
          <p:cNvGrpSpPr/>
          <p:nvPr/>
        </p:nvGrpSpPr>
        <p:grpSpPr bwMode="auto">
          <a:xfrm>
            <a:off x="1639888" y="1346200"/>
            <a:ext cx="4343400" cy="3346450"/>
            <a:chOff x="0" y="0"/>
            <a:chExt cx="2736" cy="2108"/>
          </a:xfrm>
        </p:grpSpPr>
        <p:sp>
          <p:nvSpPr>
            <p:cNvPr id="19465" name="Line 4"/>
            <p:cNvSpPr>
              <a:spLocks noChangeShapeType="1"/>
            </p:cNvSpPr>
            <p:nvPr/>
          </p:nvSpPr>
          <p:spPr bwMode="auto">
            <a:xfrm rot="10800000">
              <a:off x="480" y="92"/>
              <a:ext cx="0" cy="1776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6" name="Line 5"/>
            <p:cNvSpPr>
              <a:spLocks noChangeShapeType="1"/>
            </p:cNvSpPr>
            <p:nvPr/>
          </p:nvSpPr>
          <p:spPr bwMode="auto">
            <a:xfrm>
              <a:off x="240" y="1676"/>
              <a:ext cx="2400" cy="0"/>
            </a:xfrm>
            <a:prstGeom prst="line">
              <a:avLst/>
            </a:prstGeom>
            <a:noFill/>
            <a:ln w="22225" cap="sq">
              <a:solidFill>
                <a:schemeClr val="tx1"/>
              </a:solidFill>
              <a:round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7" name="Freeform 6"/>
            <p:cNvSpPr/>
            <p:nvPr/>
          </p:nvSpPr>
          <p:spPr bwMode="auto">
            <a:xfrm>
              <a:off x="480" y="468"/>
              <a:ext cx="1584" cy="1136"/>
            </a:xfrm>
            <a:custGeom>
              <a:avLst/>
              <a:gdLst>
                <a:gd name="T0" fmla="*/ 0 w 1584"/>
                <a:gd name="T1" fmla="*/ 8 h 1136"/>
                <a:gd name="T2" fmla="*/ 432 w 1584"/>
                <a:gd name="T3" fmla="*/ 8 h 1136"/>
                <a:gd name="T4" fmla="*/ 528 w 1584"/>
                <a:gd name="T5" fmla="*/ 56 h 1136"/>
                <a:gd name="T6" fmla="*/ 576 w 1584"/>
                <a:gd name="T7" fmla="*/ 152 h 1136"/>
                <a:gd name="T8" fmla="*/ 624 w 1584"/>
                <a:gd name="T9" fmla="*/ 296 h 1136"/>
                <a:gd name="T10" fmla="*/ 816 w 1584"/>
                <a:gd name="T11" fmla="*/ 968 h 1136"/>
                <a:gd name="T12" fmla="*/ 1056 w 1584"/>
                <a:gd name="T13" fmla="*/ 1112 h 1136"/>
                <a:gd name="T14" fmla="*/ 1392 w 1584"/>
                <a:gd name="T15" fmla="*/ 1112 h 1136"/>
                <a:gd name="T16" fmla="*/ 1584 w 1584"/>
                <a:gd name="T17" fmla="*/ 1112 h 11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584" h="1136">
                  <a:moveTo>
                    <a:pt x="0" y="8"/>
                  </a:moveTo>
                  <a:cubicBezTo>
                    <a:pt x="172" y="4"/>
                    <a:pt x="344" y="0"/>
                    <a:pt x="432" y="8"/>
                  </a:cubicBezTo>
                  <a:cubicBezTo>
                    <a:pt x="520" y="16"/>
                    <a:pt x="504" y="32"/>
                    <a:pt x="528" y="56"/>
                  </a:cubicBezTo>
                  <a:cubicBezTo>
                    <a:pt x="552" y="80"/>
                    <a:pt x="560" y="112"/>
                    <a:pt x="576" y="152"/>
                  </a:cubicBezTo>
                  <a:cubicBezTo>
                    <a:pt x="592" y="192"/>
                    <a:pt x="584" y="160"/>
                    <a:pt x="624" y="296"/>
                  </a:cubicBezTo>
                  <a:cubicBezTo>
                    <a:pt x="664" y="432"/>
                    <a:pt x="744" y="832"/>
                    <a:pt x="816" y="968"/>
                  </a:cubicBezTo>
                  <a:cubicBezTo>
                    <a:pt x="888" y="1104"/>
                    <a:pt x="960" y="1088"/>
                    <a:pt x="1056" y="1112"/>
                  </a:cubicBezTo>
                  <a:cubicBezTo>
                    <a:pt x="1152" y="1136"/>
                    <a:pt x="1304" y="1112"/>
                    <a:pt x="1392" y="1112"/>
                  </a:cubicBezTo>
                  <a:cubicBezTo>
                    <a:pt x="1480" y="1112"/>
                    <a:pt x="1552" y="1112"/>
                    <a:pt x="1584" y="1112"/>
                  </a:cubicBezTo>
                </a:path>
              </a:pathLst>
            </a:custGeom>
            <a:noFill/>
            <a:ln w="22225" cap="sq" cmpd="sng">
              <a:solidFill>
                <a:schemeClr val="tx1"/>
              </a:solidFill>
              <a:beve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8" name="Line 7"/>
            <p:cNvSpPr>
              <a:spLocks noChangeShapeType="1"/>
            </p:cNvSpPr>
            <p:nvPr/>
          </p:nvSpPr>
          <p:spPr bwMode="auto">
            <a:xfrm>
              <a:off x="480" y="716"/>
              <a:ext cx="624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69" name="Line 8"/>
            <p:cNvSpPr>
              <a:spLocks noChangeShapeType="1"/>
            </p:cNvSpPr>
            <p:nvPr/>
          </p:nvSpPr>
          <p:spPr bwMode="auto">
            <a:xfrm>
              <a:off x="480" y="1388"/>
              <a:ext cx="79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0" name="Line 9"/>
            <p:cNvSpPr>
              <a:spLocks noChangeShapeType="1"/>
            </p:cNvSpPr>
            <p:nvPr/>
          </p:nvSpPr>
          <p:spPr bwMode="auto">
            <a:xfrm>
              <a:off x="576" y="956"/>
              <a:ext cx="0" cy="72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1" name="Line 10"/>
            <p:cNvSpPr>
              <a:spLocks noChangeShapeType="1"/>
            </p:cNvSpPr>
            <p:nvPr/>
          </p:nvSpPr>
          <p:spPr bwMode="auto">
            <a:xfrm>
              <a:off x="1079" y="716"/>
              <a:ext cx="0" cy="96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2" name="Line 11"/>
            <p:cNvSpPr>
              <a:spLocks noChangeShapeType="1"/>
            </p:cNvSpPr>
            <p:nvPr/>
          </p:nvSpPr>
          <p:spPr bwMode="auto">
            <a:xfrm>
              <a:off x="1273" y="956"/>
              <a:ext cx="0" cy="72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3" name="Line 12"/>
            <p:cNvSpPr>
              <a:spLocks noChangeShapeType="1"/>
            </p:cNvSpPr>
            <p:nvPr/>
          </p:nvSpPr>
          <p:spPr bwMode="auto">
            <a:xfrm>
              <a:off x="1728" y="956"/>
              <a:ext cx="0" cy="72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4" name="Line 13"/>
            <p:cNvSpPr>
              <a:spLocks noChangeShapeType="1"/>
            </p:cNvSpPr>
            <p:nvPr/>
          </p:nvSpPr>
          <p:spPr bwMode="auto">
            <a:xfrm>
              <a:off x="576" y="1148"/>
              <a:ext cx="50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5" name="Line 14"/>
            <p:cNvSpPr>
              <a:spLocks noChangeShapeType="1"/>
            </p:cNvSpPr>
            <p:nvPr/>
          </p:nvSpPr>
          <p:spPr bwMode="auto">
            <a:xfrm>
              <a:off x="1273" y="1148"/>
              <a:ext cx="456" cy="0"/>
            </a:xfrm>
            <a:prstGeom prst="line">
              <a:avLst/>
            </a:prstGeom>
            <a:noFill/>
            <a:ln w="19050" cap="sq">
              <a:solidFill>
                <a:schemeClr val="tx1"/>
              </a:solidFill>
              <a:round/>
              <a:headEnd type="triangl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476" name="Text Box 15"/>
            <p:cNvSpPr txBox="1">
              <a:spLocks noChangeArrowheads="1"/>
            </p:cNvSpPr>
            <p:nvPr/>
          </p:nvSpPr>
          <p:spPr bwMode="auto">
            <a:xfrm>
              <a:off x="0" y="332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OH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77" name="Text Box 16"/>
            <p:cNvSpPr txBox="1">
              <a:spLocks noChangeArrowheads="1"/>
            </p:cNvSpPr>
            <p:nvPr/>
          </p:nvSpPr>
          <p:spPr bwMode="auto">
            <a:xfrm>
              <a:off x="2352" y="1724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I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78" name="Text Box 17"/>
            <p:cNvSpPr txBox="1">
              <a:spLocks noChangeArrowheads="1"/>
            </p:cNvSpPr>
            <p:nvPr/>
          </p:nvSpPr>
          <p:spPr bwMode="auto">
            <a:xfrm>
              <a:off x="0" y="572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OHmin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79" name="Text Box 18"/>
            <p:cNvSpPr txBox="1">
              <a:spLocks noChangeArrowheads="1"/>
            </p:cNvSpPr>
            <p:nvPr/>
          </p:nvSpPr>
          <p:spPr bwMode="auto">
            <a:xfrm>
              <a:off x="0" y="1244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OLmax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0" name="Text Box 19"/>
            <p:cNvSpPr txBox="1">
              <a:spLocks noChangeArrowheads="1"/>
            </p:cNvSpPr>
            <p:nvPr/>
          </p:nvSpPr>
          <p:spPr bwMode="auto">
            <a:xfrm>
              <a:off x="432" y="1877"/>
              <a:ext cx="5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OLmax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1" name="Text Box 20"/>
            <p:cNvSpPr txBox="1">
              <a:spLocks noChangeArrowheads="1"/>
            </p:cNvSpPr>
            <p:nvPr/>
          </p:nvSpPr>
          <p:spPr bwMode="auto">
            <a:xfrm>
              <a:off x="912" y="1877"/>
              <a:ext cx="48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OFF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2" name="Text Box 21"/>
            <p:cNvSpPr txBox="1">
              <a:spLocks noChangeArrowheads="1"/>
            </p:cNvSpPr>
            <p:nvPr/>
          </p:nvSpPr>
          <p:spPr bwMode="auto">
            <a:xfrm>
              <a:off x="1152" y="1676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ON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3" name="Text Box 22"/>
            <p:cNvSpPr txBox="1">
              <a:spLocks noChangeArrowheads="1"/>
            </p:cNvSpPr>
            <p:nvPr/>
          </p:nvSpPr>
          <p:spPr bwMode="auto">
            <a:xfrm>
              <a:off x="1584" y="1676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OHmin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4" name="Text Box 23"/>
            <p:cNvSpPr txBox="1">
              <a:spLocks noChangeArrowheads="1"/>
            </p:cNvSpPr>
            <p:nvPr/>
          </p:nvSpPr>
          <p:spPr bwMode="auto">
            <a:xfrm>
              <a:off x="672" y="860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NL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5" name="Text Box 24"/>
            <p:cNvSpPr txBox="1">
              <a:spLocks noChangeArrowheads="1"/>
            </p:cNvSpPr>
            <p:nvPr/>
          </p:nvSpPr>
          <p:spPr bwMode="auto">
            <a:xfrm>
              <a:off x="1296" y="860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NH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6" name="Text Box 25"/>
            <p:cNvSpPr txBox="1">
              <a:spLocks noChangeArrowheads="1"/>
            </p:cNvSpPr>
            <p:nvPr/>
          </p:nvSpPr>
          <p:spPr bwMode="auto">
            <a:xfrm>
              <a:off x="162" y="0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7" name="Text Box 26"/>
            <p:cNvSpPr txBox="1">
              <a:spLocks noChangeArrowheads="1"/>
            </p:cNvSpPr>
            <p:nvPr/>
          </p:nvSpPr>
          <p:spPr bwMode="auto">
            <a:xfrm>
              <a:off x="2064" y="1445"/>
              <a:ext cx="38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V</a:t>
              </a:r>
              <a:r>
                <a:rPr lang="en-US" altLang="zh-CN" sz="1800" baseline="-25000">
                  <a:latin typeface="Times New Roman" panose="02020603050405020304" pitchFamily="18" charset="0"/>
                </a:rPr>
                <a:t>OL</a:t>
              </a:r>
              <a:endParaRPr lang="en-US" altLang="zh-CN" sz="1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9488" name="Text Box 27"/>
            <p:cNvSpPr txBox="1">
              <a:spLocks noChangeArrowheads="1"/>
            </p:cNvSpPr>
            <p:nvPr/>
          </p:nvSpPr>
          <p:spPr bwMode="auto">
            <a:xfrm>
              <a:off x="288" y="1685"/>
              <a:ext cx="19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 typeface="Arial" panose="020B0604020202020204" pitchFamily="34" charset="0"/>
                <a:buNone/>
              </a:pPr>
              <a:r>
                <a:rPr lang="en-US" altLang="zh-CN" sz="1800">
                  <a:latin typeface="Times New Roman" panose="02020603050405020304" pitchFamily="18" charset="0"/>
                </a:rPr>
                <a:t>0</a:t>
              </a:r>
              <a:endParaRPr lang="en-US" altLang="zh-CN" sz="1800">
                <a:latin typeface="Times New Roman" panose="02020603050405020304" pitchFamily="18" charset="0"/>
              </a:endParaRPr>
            </a:p>
          </p:txBody>
        </p:sp>
      </p:grpSp>
      <p:sp>
        <p:nvSpPr>
          <p:cNvPr id="19461" name="Text Box 29"/>
          <p:cNvSpPr txBox="1">
            <a:spLocks noChangeArrowheads="1"/>
          </p:cNvSpPr>
          <p:nvPr/>
        </p:nvSpPr>
        <p:spPr bwMode="auto">
          <a:xfrm>
            <a:off x="77788" y="2319338"/>
            <a:ext cx="1568450" cy="4619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sz="1400">
                <a:latin typeface="Comic Sans MS" panose="030F0702030302020204" pitchFamily="66" charset="0"/>
              </a:rPr>
              <a:t>4011</a:t>
            </a:r>
            <a:r>
              <a:rPr lang="zh-CN" altLang="en-US" sz="1400">
                <a:latin typeface="Comic Sans MS" panose="030F0702030302020204" pitchFamily="66" charset="0"/>
              </a:rPr>
              <a:t>  </a:t>
            </a:r>
            <a:r>
              <a:rPr lang="en-US" altLang="zh-CN" sz="1400">
                <a:latin typeface="Comic Sans MS" panose="030F0702030302020204" pitchFamily="66" charset="0"/>
              </a:rPr>
              <a:t> 4.95V</a:t>
            </a:r>
            <a:endParaRPr lang="en-US" altLang="zh-CN" sz="1400">
              <a:latin typeface="Comic Sans MS" panose="030F0702030302020204" pitchFamily="66" charset="0"/>
            </a:endParaRPr>
          </a:p>
          <a:p>
            <a:pPr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74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n-US" altLang="zh-CN" sz="1400">
                <a:latin typeface="Comic Sans MS" panose="030F0702030302020204" pitchFamily="66" charset="0"/>
              </a:rPr>
              <a:t>00   2.7V</a:t>
            </a:r>
            <a:endParaRPr lang="en-US" altLang="zh-CN" sz="1400">
              <a:latin typeface="Comic Sans MS" panose="030F0702030302020204" pitchFamily="66" charset="0"/>
            </a:endParaRPr>
          </a:p>
        </p:txBody>
      </p:sp>
      <p:sp>
        <p:nvSpPr>
          <p:cNvPr id="19462" name="Text Box 30"/>
          <p:cNvSpPr txBox="1">
            <a:spLocks noChangeArrowheads="1"/>
          </p:cNvSpPr>
          <p:nvPr/>
        </p:nvSpPr>
        <p:spPr bwMode="auto">
          <a:xfrm>
            <a:off x="77788" y="3317875"/>
            <a:ext cx="1562100" cy="4619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CD</a:t>
            </a:r>
            <a:r>
              <a:rPr lang="en-US" altLang="zh-CN" sz="1400">
                <a:latin typeface="Comic Sans MS" panose="030F0702030302020204" pitchFamily="66" charset="0"/>
              </a:rPr>
              <a:t>4011</a:t>
            </a:r>
            <a:r>
              <a:rPr lang="zh-CN" altLang="en-US" sz="1400">
                <a:latin typeface="Comic Sans MS" panose="030F0702030302020204" pitchFamily="66" charset="0"/>
              </a:rPr>
              <a:t>  </a:t>
            </a:r>
            <a:r>
              <a:rPr lang="en-US" altLang="zh-CN" sz="1400">
                <a:latin typeface="Comic Sans MS" panose="030F0702030302020204" pitchFamily="66" charset="0"/>
              </a:rPr>
              <a:t> 0.05V</a:t>
            </a:r>
            <a:endParaRPr lang="en-US" altLang="zh-CN" sz="1400">
              <a:latin typeface="Comic Sans MS" panose="030F0702030302020204" pitchFamily="66" charset="0"/>
            </a:endParaRPr>
          </a:p>
          <a:p>
            <a:pPr>
              <a:spcBef>
                <a:spcPct val="10000"/>
              </a:spcBef>
              <a:buFont typeface="Arial" panose="020B0604020202020204" pitchFamily="34" charset="0"/>
              <a:buNone/>
            </a:pPr>
            <a:r>
              <a:rPr lang="en-US" altLang="zh-CN" sz="1400">
                <a:latin typeface="Comic Sans MS" panose="030F0702030302020204" pitchFamily="66" charset="0"/>
              </a:rPr>
              <a:t>74</a:t>
            </a:r>
            <a:r>
              <a:rPr lang="en-US" altLang="zh-CN" sz="1400">
                <a:latin typeface="Times New Roman" panose="02020603050405020304" pitchFamily="18" charset="0"/>
                <a:cs typeface="Times New Roman" panose="02020603050405020304" pitchFamily="18" charset="0"/>
              </a:rPr>
              <a:t>LS</a:t>
            </a:r>
            <a:r>
              <a:rPr lang="en-US" altLang="zh-CN" sz="1400">
                <a:latin typeface="Comic Sans MS" panose="030F0702030302020204" pitchFamily="66" charset="0"/>
              </a:rPr>
              <a:t>00   0.4V </a:t>
            </a:r>
            <a:endParaRPr lang="en-US" altLang="zh-CN" sz="1400">
              <a:latin typeface="Comic Sans MS" panose="030F0702030302020204" pitchFamily="66" charset="0"/>
            </a:endParaRPr>
          </a:p>
        </p:txBody>
      </p:sp>
      <p:sp>
        <p:nvSpPr>
          <p:cNvPr id="19463" name="Text Box 31"/>
          <p:cNvSpPr txBox="1">
            <a:spLocks noChangeArrowheads="1"/>
          </p:cNvSpPr>
          <p:nvPr/>
        </p:nvSpPr>
        <p:spPr bwMode="auto">
          <a:xfrm>
            <a:off x="4384675" y="1922463"/>
            <a:ext cx="4586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Times New Roman" panose="02020603050405020304" pitchFamily="18" charset="0"/>
              </a:rPr>
              <a:t>高电平噪声容限电压    </a:t>
            </a:r>
            <a:r>
              <a:rPr lang="en-US" altLang="zh-CN" sz="2000" b="1">
                <a:latin typeface="Times New Roman" panose="02020603050405020304" pitchFamily="18" charset="0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NH</a:t>
            </a:r>
            <a:r>
              <a:rPr lang="en-US" altLang="zh-CN" sz="2000" b="1">
                <a:latin typeface="Times New Roman" panose="02020603050405020304" pitchFamily="18" charset="0"/>
              </a:rPr>
              <a:t>=V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OHmin</a:t>
            </a:r>
            <a:r>
              <a:rPr lang="en-US" altLang="zh-CN" sz="2000" b="1">
                <a:latin typeface="Times New Roman" panose="02020603050405020304" pitchFamily="18" charset="0"/>
              </a:rPr>
              <a:t>-V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ON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19464" name="Text Box 32"/>
          <p:cNvSpPr txBox="1">
            <a:spLocks noChangeArrowheads="1"/>
          </p:cNvSpPr>
          <p:nvPr/>
        </p:nvSpPr>
        <p:spPr bwMode="auto">
          <a:xfrm>
            <a:off x="4306888" y="2406650"/>
            <a:ext cx="47593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mic Sans MS" panose="030F0702030302020204" pitchFamily="66" charset="0"/>
              </a:rPr>
              <a:t> 低电平噪声容限电压  </a:t>
            </a:r>
            <a:r>
              <a:rPr lang="en-US" altLang="zh-CN" sz="2000" b="1">
                <a:latin typeface="Times New Roman" panose="02020603050405020304" pitchFamily="18" charset="0"/>
              </a:rPr>
              <a:t>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NL</a:t>
            </a:r>
            <a:r>
              <a:rPr lang="en-US" altLang="zh-CN" sz="2000" b="1">
                <a:latin typeface="Times New Roman" panose="02020603050405020304" pitchFamily="18" charset="0"/>
              </a:rPr>
              <a:t>=V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OFF</a:t>
            </a:r>
            <a:r>
              <a:rPr lang="en-US" altLang="zh-CN" sz="2000" b="1">
                <a:latin typeface="Times New Roman" panose="02020603050405020304" pitchFamily="18" charset="0"/>
              </a:rPr>
              <a:t>-V</a:t>
            </a:r>
            <a:r>
              <a:rPr lang="en-US" altLang="zh-CN" sz="2000" b="1" baseline="-25000">
                <a:latin typeface="Times New Roman" panose="02020603050405020304" pitchFamily="18" charset="0"/>
              </a:rPr>
              <a:t>OLmax</a:t>
            </a:r>
            <a:endParaRPr lang="en-US" altLang="zh-CN" sz="2000" b="1" baseline="-25000">
              <a:latin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21866" y="5254139"/>
            <a:ext cx="8249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10000"/>
              </a:spcBef>
            </a:pPr>
            <a:r>
              <a:rPr lang="zh-CN" altLang="en-US" sz="2000" b="1" dirty="0" smtClean="0">
                <a:latin typeface="+mn-ea"/>
              </a:rPr>
              <a:t>对于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CMOS</a:t>
            </a:r>
            <a:r>
              <a:rPr lang="zh-CN" altLang="en-US" sz="2000" b="1" dirty="0">
                <a:latin typeface="+mn-ea"/>
              </a:rPr>
              <a:t>与非门，电压传输特性曲线很陡，</a:t>
            </a:r>
            <a:r>
              <a:rPr lang="en-US" altLang="zh-CN" sz="2000" b="1" dirty="0">
                <a:latin typeface="+mn-ea"/>
              </a:rPr>
              <a:t>V</a:t>
            </a:r>
            <a:r>
              <a:rPr lang="en-US" altLang="zh-CN" sz="2000" b="1" baseline="-25000" dirty="0">
                <a:latin typeface="+mn-ea"/>
              </a:rPr>
              <a:t>OFF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>
                <a:latin typeface="+mn-ea"/>
              </a:rPr>
              <a:t>V</a:t>
            </a:r>
            <a:r>
              <a:rPr lang="en-US" altLang="zh-CN" sz="2000" b="1" baseline="-25000" dirty="0">
                <a:latin typeface="+mn-ea"/>
              </a:rPr>
              <a:t>ON </a:t>
            </a:r>
            <a:r>
              <a:rPr lang="zh-CN" altLang="en-US" sz="2000" b="1" dirty="0">
                <a:latin typeface="+mn-ea"/>
              </a:rPr>
              <a:t>非常接近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1922463" y="1066800"/>
            <a:ext cx="5791200" cy="2159000"/>
          </a:xfrm>
          <a:prstGeom prst="rect">
            <a:avLst/>
          </a:prstGeom>
          <a:solidFill>
            <a:srgbClr val="CCFF33"/>
          </a:solidFill>
          <a:ln>
            <a:noFill/>
          </a:ln>
          <a:effectLst>
            <a:prstShdw prst="shdw17" dist="17961" dir="2700000">
              <a:srgbClr val="7A991F"/>
            </a:prst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15" name="Rectangle 3"/>
          <p:cNvSpPr>
            <a:spLocks noGrp="1"/>
          </p:cNvSpPr>
          <p:nvPr>
            <p:ph type="title" idx="4294967295"/>
          </p:nvPr>
        </p:nvSpPr>
        <p:spPr>
          <a:xfrm>
            <a:off x="419100" y="282575"/>
            <a:ext cx="8393113" cy="496888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eaLnBrk="1" hangingPunct="1"/>
            <a:r>
              <a:rPr lang="zh-CN" altLang="zh-CN">
                <a:latin typeface="宋体" panose="02010600030101010101" pitchFamily="2" charset="-122"/>
              </a:rPr>
              <a:t>电压传输特性的测量</a:t>
            </a:r>
            <a:endParaRPr lang="zh-CN" altLang="zh-CN">
              <a:latin typeface="宋体" panose="02010600030101010101" pitchFamily="2" charset="-122"/>
            </a:endParaRP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976438" y="1112838"/>
            <a:ext cx="625475" cy="41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000" i="1">
                <a:latin typeface="Times New Roman" panose="02020603050405020304" pitchFamily="18" charset="0"/>
              </a:rPr>
              <a:t>v</a:t>
            </a:r>
            <a:r>
              <a:rPr lang="en-US" altLang="zh-CN" sz="2400" baseline="-25000">
                <a:latin typeface="Times New Roman" panose="02020603050405020304" pitchFamily="18" charset="0"/>
              </a:rPr>
              <a:t>I</a:t>
            </a:r>
            <a:endParaRPr lang="en-US" altLang="zh-CN" sz="2400">
              <a:latin typeface="Times New Roman" panose="02020603050405020304" pitchFamily="18" charset="0"/>
            </a:endParaRPr>
          </a:p>
        </p:txBody>
      </p:sp>
      <p:sp>
        <p:nvSpPr>
          <p:cNvPr id="38917" name="Text Box 5"/>
          <p:cNvSpPr txBox="1">
            <a:spLocks noChangeArrowheads="1"/>
          </p:cNvSpPr>
          <p:nvPr/>
        </p:nvSpPr>
        <p:spPr bwMode="auto">
          <a:xfrm>
            <a:off x="6675438" y="1136650"/>
            <a:ext cx="68738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i="1">
                <a:latin typeface="Times New Roman" panose="02020603050405020304" pitchFamily="18" charset="0"/>
              </a:rPr>
              <a:t>v</a:t>
            </a:r>
            <a:r>
              <a:rPr lang="en-US" altLang="zh-CN" sz="2000" baseline="-25000">
                <a:latin typeface="Times New Roman" panose="02020603050405020304" pitchFamily="18" charset="0"/>
              </a:rPr>
              <a:t>O</a:t>
            </a:r>
            <a:endParaRPr lang="en-US" altLang="zh-CN" sz="2000">
              <a:latin typeface="Times New Roman" panose="02020603050405020304" pitchFamily="18" charset="0"/>
            </a:endParaRPr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516688" y="2133600"/>
            <a:ext cx="839787" cy="67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8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i="1">
                <a:latin typeface="Times New Roman" panose="02020603050405020304" pitchFamily="18" charset="0"/>
              </a:rPr>
              <a:t>R</a:t>
            </a:r>
            <a:r>
              <a:rPr lang="en-US" altLang="zh-CN" sz="2000" baseline="-25000">
                <a:latin typeface="Times New Roman" panose="02020603050405020304" pitchFamily="18" charset="0"/>
              </a:rPr>
              <a:t>L</a:t>
            </a:r>
            <a:endParaRPr lang="en-US" altLang="zh-CN" sz="2000" baseline="-25000">
              <a:latin typeface="Times New Roman" panose="02020603050405020304" pitchFamily="18" charset="0"/>
            </a:endParaRPr>
          </a:p>
          <a:p>
            <a:pPr algn="just">
              <a:lnSpc>
                <a:spcPct val="88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latin typeface="Times New Roman" panose="02020603050405020304" pitchFamily="18" charset="0"/>
              </a:rPr>
              <a:t>10K</a:t>
            </a:r>
            <a:r>
              <a:rPr lang="en-US" altLang="zh-CN" sz="1800">
                <a:latin typeface="Times New Roman" panose="02020603050405020304" pitchFamily="18" charset="0"/>
                <a:sym typeface="Symbol" panose="05050102010706020507" pitchFamily="18" charset="2"/>
              </a:rPr>
              <a:t></a:t>
            </a:r>
            <a:endParaRPr lang="en-US" altLang="zh-CN" sz="1800">
              <a:latin typeface="Times New Roman" panose="02020603050405020304" pitchFamily="18" charset="0"/>
            </a:endParaRPr>
          </a:p>
        </p:txBody>
      </p:sp>
      <p:sp>
        <p:nvSpPr>
          <p:cNvPr id="38919" name="AutoShape 7"/>
          <p:cNvSpPr>
            <a:spLocks noChangeArrowheads="1"/>
          </p:cNvSpPr>
          <p:nvPr/>
        </p:nvSpPr>
        <p:spPr bwMode="auto">
          <a:xfrm>
            <a:off x="466725" y="2322513"/>
            <a:ext cx="4122738" cy="846137"/>
          </a:xfrm>
          <a:prstGeom prst="wedgeRectCallout">
            <a:avLst>
              <a:gd name="adj1" fmla="val -4019"/>
              <a:gd name="adj2" fmla="val -110259"/>
            </a:avLst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0000"/>
              </a:spcBef>
            </a:pPr>
            <a:r>
              <a:rPr lang="en-US" altLang="zh-CN" sz="2000" b="1">
                <a:latin typeface="Comic Sans MS" panose="030F0702030302020204" pitchFamily="66" charset="0"/>
              </a:rPr>
              <a:t> </a:t>
            </a:r>
            <a:r>
              <a:rPr lang="en-US" altLang="zh-CN" sz="2000" b="1">
                <a:latin typeface="宋体" panose="02010600030101010101" pitchFamily="2" charset="-122"/>
              </a:rPr>
              <a:t>100Hz</a:t>
            </a:r>
            <a:r>
              <a:rPr lang="zh-CN" altLang="en-US" sz="2000" b="1">
                <a:latin typeface="宋体" panose="02010600030101010101" pitchFamily="2" charset="-122"/>
              </a:rPr>
              <a:t>，</a:t>
            </a:r>
            <a:r>
              <a:rPr lang="en-US" altLang="zh-CN" sz="2000" b="1">
                <a:latin typeface="宋体" panose="02010600030101010101" pitchFamily="2" charset="-122"/>
              </a:rPr>
              <a:t>0-5V</a:t>
            </a:r>
            <a:r>
              <a:rPr lang="zh-CN" altLang="en-US" sz="2000" b="1">
                <a:latin typeface="宋体" panose="02010600030101010101" pitchFamily="2" charset="-122"/>
              </a:rPr>
              <a:t>的三角波</a:t>
            </a:r>
            <a:endParaRPr lang="zh-CN" altLang="en-US" sz="2000" b="1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</a:pPr>
            <a:r>
              <a:rPr lang="zh-CN" altLang="en-US" sz="2000" b="1">
                <a:latin typeface="宋体" panose="02010600030101010101" pitchFamily="2" charset="-122"/>
              </a:rPr>
              <a:t> 取自内置的信号发生器输出端口</a:t>
            </a:r>
            <a:endParaRPr lang="zh-CN" altLang="en-US" sz="2000" b="1">
              <a:latin typeface="宋体" panose="02010600030101010101" pitchFamily="2" charset="-122"/>
            </a:endParaRPr>
          </a:p>
          <a:p>
            <a:pPr>
              <a:spcBef>
                <a:spcPct val="10000"/>
              </a:spcBef>
              <a:buFont typeface="Arial" panose="020B0604020202020204" pitchFamily="34" charset="0"/>
              <a:buNone/>
            </a:pPr>
            <a:endParaRPr lang="zh-CN" altLang="en-US" sz="1800" b="1">
              <a:latin typeface="Arial" panose="020B0604020202020204" pitchFamily="34" charset="0"/>
            </a:endParaRPr>
          </a:p>
        </p:txBody>
      </p:sp>
      <p:sp>
        <p:nvSpPr>
          <p:cNvPr id="38920" name="Oval 10"/>
          <p:cNvSpPr>
            <a:spLocks noChangeArrowheads="1"/>
          </p:cNvSpPr>
          <p:nvPr/>
        </p:nvSpPr>
        <p:spPr bwMode="auto">
          <a:xfrm>
            <a:off x="5291138" y="1612900"/>
            <a:ext cx="184150" cy="139700"/>
          </a:xfrm>
          <a:prstGeom prst="ellipse">
            <a:avLst/>
          </a:prstGeom>
          <a:noFill/>
          <a:ln w="28575">
            <a:solidFill>
              <a:srgbClr val="CC33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21" name="Line 11"/>
          <p:cNvSpPr>
            <a:spLocks noChangeShapeType="1"/>
          </p:cNvSpPr>
          <p:nvPr/>
        </p:nvSpPr>
        <p:spPr bwMode="auto">
          <a:xfrm>
            <a:off x="5492750" y="1709738"/>
            <a:ext cx="1135063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2" name="Line 12"/>
          <p:cNvSpPr>
            <a:spLocks noChangeShapeType="1"/>
          </p:cNvSpPr>
          <p:nvPr/>
        </p:nvSpPr>
        <p:spPr bwMode="auto">
          <a:xfrm>
            <a:off x="3271838" y="1463675"/>
            <a:ext cx="10620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3" name="Line 13"/>
          <p:cNvSpPr>
            <a:spLocks noChangeShapeType="1"/>
          </p:cNvSpPr>
          <p:nvPr/>
        </p:nvSpPr>
        <p:spPr bwMode="auto">
          <a:xfrm flipV="1">
            <a:off x="3295650" y="1984375"/>
            <a:ext cx="102393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4" name="Line 14"/>
          <p:cNvSpPr>
            <a:spLocks noChangeShapeType="1"/>
          </p:cNvSpPr>
          <p:nvPr/>
        </p:nvSpPr>
        <p:spPr bwMode="auto">
          <a:xfrm flipH="1" flipV="1">
            <a:off x="3282950" y="1463675"/>
            <a:ext cx="0" cy="5207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5" name="Line 15"/>
          <p:cNvSpPr>
            <a:spLocks noChangeShapeType="1"/>
          </p:cNvSpPr>
          <p:nvPr/>
        </p:nvSpPr>
        <p:spPr bwMode="auto">
          <a:xfrm>
            <a:off x="2525713" y="1722438"/>
            <a:ext cx="769937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26" name="Oval 16"/>
          <p:cNvSpPr>
            <a:spLocks noChangeArrowheads="1"/>
          </p:cNvSpPr>
          <p:nvPr/>
        </p:nvSpPr>
        <p:spPr bwMode="auto">
          <a:xfrm>
            <a:off x="3186113" y="1676400"/>
            <a:ext cx="182562" cy="109538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27" name="Oval 17"/>
          <p:cNvSpPr>
            <a:spLocks noChangeArrowheads="1"/>
          </p:cNvSpPr>
          <p:nvPr/>
        </p:nvSpPr>
        <p:spPr bwMode="auto">
          <a:xfrm>
            <a:off x="6623050" y="1633538"/>
            <a:ext cx="184150" cy="138112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28" name="Oval 18"/>
          <p:cNvSpPr>
            <a:spLocks noChangeArrowheads="1"/>
          </p:cNvSpPr>
          <p:nvPr/>
        </p:nvSpPr>
        <p:spPr bwMode="auto">
          <a:xfrm>
            <a:off x="2349500" y="1649413"/>
            <a:ext cx="184150" cy="136525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29" name="Line 19"/>
          <p:cNvSpPr>
            <a:spLocks noChangeShapeType="1"/>
          </p:cNvSpPr>
          <p:nvPr/>
        </p:nvSpPr>
        <p:spPr bwMode="auto">
          <a:xfrm>
            <a:off x="6151563" y="1722438"/>
            <a:ext cx="0" cy="14017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0" name="Line 20"/>
          <p:cNvSpPr>
            <a:spLocks noChangeShapeType="1"/>
          </p:cNvSpPr>
          <p:nvPr/>
        </p:nvSpPr>
        <p:spPr bwMode="auto">
          <a:xfrm>
            <a:off x="5895975" y="3132138"/>
            <a:ext cx="549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931" name="Rectangle 21"/>
          <p:cNvSpPr>
            <a:spLocks noChangeArrowheads="1"/>
          </p:cNvSpPr>
          <p:nvPr/>
        </p:nvSpPr>
        <p:spPr bwMode="auto">
          <a:xfrm>
            <a:off x="6011863" y="2157413"/>
            <a:ext cx="257175" cy="519112"/>
          </a:xfrm>
          <a:prstGeom prst="rect">
            <a:avLst/>
          </a:prstGeom>
          <a:solidFill>
            <a:srgbClr val="0000CC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32" name="Oval 22"/>
          <p:cNvSpPr>
            <a:spLocks noChangeArrowheads="1"/>
          </p:cNvSpPr>
          <p:nvPr/>
        </p:nvSpPr>
        <p:spPr bwMode="auto">
          <a:xfrm>
            <a:off x="6042025" y="1649413"/>
            <a:ext cx="184150" cy="1095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33" name="AutoShape 23"/>
          <p:cNvSpPr>
            <a:spLocks noChangeArrowheads="1"/>
          </p:cNvSpPr>
          <p:nvPr/>
        </p:nvSpPr>
        <p:spPr bwMode="auto">
          <a:xfrm>
            <a:off x="4319588" y="1362075"/>
            <a:ext cx="1003300" cy="673100"/>
          </a:xfrm>
          <a:prstGeom prst="flowChartDelay">
            <a:avLst/>
          </a:prstGeom>
          <a:noFill/>
          <a:ln w="28575">
            <a:solidFill>
              <a:srgbClr val="CC3300"/>
            </a:solidFill>
            <a:miter lim="800000"/>
          </a:ln>
          <a:effectLst>
            <a:prstShdw prst="shdw17" dist="17961" dir="2700000">
              <a:srgbClr val="7A1F00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34" name="矩形 44"/>
          <p:cNvSpPr>
            <a:spLocks noChangeArrowheads="1"/>
          </p:cNvSpPr>
          <p:nvPr/>
        </p:nvSpPr>
        <p:spPr bwMode="auto">
          <a:xfrm>
            <a:off x="3924300" y="11255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5" name="矩形 44"/>
          <p:cNvSpPr>
            <a:spLocks noChangeArrowheads="1"/>
          </p:cNvSpPr>
          <p:nvPr/>
        </p:nvSpPr>
        <p:spPr bwMode="auto">
          <a:xfrm>
            <a:off x="3924300" y="1916113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936" name="矩形 44"/>
          <p:cNvSpPr>
            <a:spLocks noChangeArrowheads="1"/>
          </p:cNvSpPr>
          <p:nvPr/>
        </p:nvSpPr>
        <p:spPr bwMode="auto">
          <a:xfrm>
            <a:off x="5508625" y="1341438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8937" name="直接连接符 49"/>
          <p:cNvCxnSpPr>
            <a:cxnSpLocks noChangeShapeType="1"/>
          </p:cNvCxnSpPr>
          <p:nvPr/>
        </p:nvCxnSpPr>
        <p:spPr bwMode="auto">
          <a:xfrm rot="5400000" flipH="1" flipV="1">
            <a:off x="711994" y="4514057"/>
            <a:ext cx="1152525" cy="4333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8" name="直接连接符 53"/>
          <p:cNvCxnSpPr>
            <a:cxnSpLocks noChangeShapeType="1"/>
          </p:cNvCxnSpPr>
          <p:nvPr/>
        </p:nvCxnSpPr>
        <p:spPr bwMode="auto">
          <a:xfrm rot="16200000" flipV="1">
            <a:off x="1176337" y="4476751"/>
            <a:ext cx="1152525" cy="50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39" name="直接连接符 49"/>
          <p:cNvCxnSpPr>
            <a:cxnSpLocks noChangeShapeType="1"/>
          </p:cNvCxnSpPr>
          <p:nvPr/>
        </p:nvCxnSpPr>
        <p:spPr bwMode="auto">
          <a:xfrm rot="5400000" flipH="1" flipV="1">
            <a:off x="1679575" y="4478338"/>
            <a:ext cx="1152525" cy="5048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0" name="Rectangle 32"/>
          <p:cNvSpPr>
            <a:spLocks noChangeArrowheads="1"/>
          </p:cNvSpPr>
          <p:nvPr/>
        </p:nvSpPr>
        <p:spPr bwMode="auto">
          <a:xfrm>
            <a:off x="542925" y="5011738"/>
            <a:ext cx="557213" cy="4572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2F4D71"/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latin typeface="Arial" panose="020B0604020202020204" pitchFamily="34" charset="0"/>
              </a:rPr>
              <a:t>0V</a:t>
            </a:r>
            <a:endParaRPr lang="zh-CN" altLang="en-US" sz="2400" b="1">
              <a:latin typeface="Arial" panose="020B0604020202020204" pitchFamily="34" charset="0"/>
            </a:endParaRPr>
          </a:p>
        </p:txBody>
      </p:sp>
      <p:sp>
        <p:nvSpPr>
          <p:cNvPr id="38941" name="矩形 45"/>
          <p:cNvSpPr>
            <a:spLocks noChangeArrowheads="1"/>
          </p:cNvSpPr>
          <p:nvPr/>
        </p:nvSpPr>
        <p:spPr bwMode="auto">
          <a:xfrm>
            <a:off x="3206750" y="5102225"/>
            <a:ext cx="354013" cy="417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8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>
                <a:latin typeface="Arial" panose="020B0604020202020204" pitchFamily="34" charset="0"/>
                <a:cs typeface="Times New Roman" panose="02020603050405020304" pitchFamily="18" charset="0"/>
              </a:rPr>
              <a:t>t</a:t>
            </a:r>
            <a:endParaRPr lang="en-US" altLang="zh-CN" sz="2400" baseline="-2500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942" name="直接箭头连接符 34"/>
          <p:cNvCxnSpPr>
            <a:cxnSpLocks noChangeShapeType="1"/>
          </p:cNvCxnSpPr>
          <p:nvPr/>
        </p:nvCxnSpPr>
        <p:spPr bwMode="auto">
          <a:xfrm flipV="1">
            <a:off x="1060450" y="3861048"/>
            <a:ext cx="11113" cy="14380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3" name="矩形 40"/>
          <p:cNvSpPr>
            <a:spLocks noChangeArrowheads="1"/>
          </p:cNvSpPr>
          <p:nvPr/>
        </p:nvSpPr>
        <p:spPr bwMode="auto">
          <a:xfrm>
            <a:off x="542924" y="4008438"/>
            <a:ext cx="557213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88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cs typeface="Times New Roman" panose="02020603050405020304" pitchFamily="18" charset="0"/>
              </a:rPr>
              <a:t>5V</a:t>
            </a:r>
            <a:endParaRPr lang="en-US" altLang="zh-CN" sz="2400" b="1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8944" name="直接箭头连接符 31"/>
          <p:cNvCxnSpPr>
            <a:cxnSpLocks noChangeShapeType="1"/>
          </p:cNvCxnSpPr>
          <p:nvPr/>
        </p:nvCxnSpPr>
        <p:spPr bwMode="auto">
          <a:xfrm>
            <a:off x="1071563" y="5295900"/>
            <a:ext cx="2200275" cy="3175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945" name="直接连接符 53"/>
          <p:cNvCxnSpPr>
            <a:cxnSpLocks noChangeShapeType="1"/>
          </p:cNvCxnSpPr>
          <p:nvPr/>
        </p:nvCxnSpPr>
        <p:spPr bwMode="auto">
          <a:xfrm rot="16200000" flipV="1">
            <a:off x="2178050" y="4486276"/>
            <a:ext cx="1152525" cy="508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46" name="Text Box 25"/>
          <p:cNvSpPr txBox="1">
            <a:spLocks noChangeArrowheads="1"/>
          </p:cNvSpPr>
          <p:nvPr/>
        </p:nvSpPr>
        <p:spPr bwMode="auto">
          <a:xfrm>
            <a:off x="622300" y="1385888"/>
            <a:ext cx="1241425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CH1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7" name="AutoShape 24"/>
          <p:cNvSpPr>
            <a:spLocks noChangeArrowheads="1"/>
          </p:cNvSpPr>
          <p:nvPr/>
        </p:nvSpPr>
        <p:spPr bwMode="auto">
          <a:xfrm>
            <a:off x="6983413" y="1379538"/>
            <a:ext cx="1495425" cy="701675"/>
          </a:xfrm>
          <a:prstGeom prst="leftArrowCallout">
            <a:avLst>
              <a:gd name="adj1" fmla="val 25000"/>
              <a:gd name="adj2" fmla="val 25000"/>
              <a:gd name="adj3" fmla="val 29521"/>
              <a:gd name="adj4" fmla="val 66667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sp>
        <p:nvSpPr>
          <p:cNvPr id="38948" name="Text Box 25"/>
          <p:cNvSpPr txBox="1">
            <a:spLocks noChangeArrowheads="1"/>
          </p:cNvSpPr>
          <p:nvPr/>
        </p:nvSpPr>
        <p:spPr bwMode="auto">
          <a:xfrm>
            <a:off x="7407275" y="1427163"/>
            <a:ext cx="1241425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Arial" panose="020B0604020202020204" pitchFamily="34" charset="0"/>
              <a:buNone/>
            </a:pPr>
            <a:r>
              <a:rPr lang="en-US" altLang="zh-CN" b="1">
                <a:solidFill>
                  <a:srgbClr val="000000"/>
                </a:solidFill>
                <a:latin typeface="Times New Roman" panose="02020603050405020304" pitchFamily="18" charset="0"/>
              </a:rPr>
              <a:t>CH2</a:t>
            </a:r>
            <a:endParaRPr lang="en-US" altLang="zh-CN" b="1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8949" name="Text Box 21"/>
          <p:cNvSpPr txBox="1">
            <a:spLocks noChangeArrowheads="1"/>
          </p:cNvSpPr>
          <p:nvPr/>
        </p:nvSpPr>
        <p:spPr bwMode="auto">
          <a:xfrm>
            <a:off x="4167188" y="3705225"/>
            <a:ext cx="4291012" cy="234791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探头用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档</a:t>
            </a:r>
            <a:r>
              <a:rPr lang="zh-CN" altLang="en-US" sz="1800" b="1" dirty="0">
                <a:latin typeface="Arial" panose="020B0604020202020204" pitchFamily="34" charset="0"/>
              </a:rPr>
              <a:t>，同时在示波器上要设置探头衰减常数为</a:t>
            </a:r>
            <a:r>
              <a:rPr lang="en-US" altLang="zh-CN" sz="1800" b="1" dirty="0">
                <a:latin typeface="Arial" panose="020B0604020202020204" pitchFamily="34" charset="0"/>
              </a:rPr>
              <a:t>1:1</a:t>
            </a:r>
            <a:endParaRPr lang="en-US" altLang="zh-CN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Comic Sans MS" panose="030F0702030302020204" pitchFamily="66" charset="0"/>
              </a:rPr>
              <a:t>三角波信号未调好前，不能接入芯片</a:t>
            </a:r>
            <a:endParaRPr lang="zh-CN" altLang="en-US" sz="18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Comic Sans MS" panose="030F0702030302020204" pitchFamily="66" charset="0"/>
              </a:rPr>
              <a:t>示波器和被测电路共地</a:t>
            </a:r>
            <a:endParaRPr lang="zh-CN" altLang="en-US" sz="1800" b="1" dirty="0">
              <a:latin typeface="Comic Sans MS" panose="030F0702030302020204" pitchFamily="66" charset="0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Comic Sans MS" panose="030F0702030302020204" pitchFamily="66" charset="0"/>
              </a:rPr>
              <a:t>通道</a:t>
            </a:r>
            <a:r>
              <a:rPr lang="en-US" altLang="zh-CN" sz="2000" dirty="0">
                <a:latin typeface="宋体" panose="02010600030101010101" pitchFamily="2" charset="-122"/>
              </a:rPr>
              <a:t>CH1</a:t>
            </a:r>
            <a:r>
              <a:rPr lang="zh-CN" altLang="en-US" sz="1800" b="1" dirty="0">
                <a:latin typeface="Comic Sans MS" panose="030F0702030302020204" pitchFamily="66" charset="0"/>
              </a:rPr>
              <a:t>接</a:t>
            </a:r>
            <a:r>
              <a:rPr lang="en-US" altLang="zh-CN" sz="2800" dirty="0" err="1">
                <a:latin typeface="宋体" panose="02010600030101010101" pitchFamily="2" charset="-122"/>
              </a:rPr>
              <a:t>v</a:t>
            </a:r>
            <a:r>
              <a:rPr lang="en-US" altLang="zh-CN" sz="2000" baseline="-25000" dirty="0" err="1">
                <a:latin typeface="宋体" panose="02010600030101010101" pitchFamily="2" charset="-122"/>
              </a:rPr>
              <a:t>I</a:t>
            </a:r>
            <a:r>
              <a:rPr lang="zh-CN" altLang="en-US" sz="2000" baseline="-25000" dirty="0">
                <a:latin typeface="宋体" panose="02010600030101010101" pitchFamily="2" charset="-122"/>
              </a:rPr>
              <a:t>，</a:t>
            </a:r>
            <a:r>
              <a:rPr lang="zh-CN" altLang="en-US" sz="1800" b="1" dirty="0">
                <a:latin typeface="Comic Sans MS" panose="030F0702030302020204" pitchFamily="66" charset="0"/>
              </a:rPr>
              <a:t>通道</a:t>
            </a:r>
            <a:r>
              <a:rPr lang="en-US" altLang="zh-CN" sz="2000" dirty="0">
                <a:latin typeface="宋体" panose="02010600030101010101" pitchFamily="2" charset="-122"/>
              </a:rPr>
              <a:t>CH2</a:t>
            </a:r>
            <a:r>
              <a:rPr lang="zh-CN" altLang="en-US" sz="1800" b="1" dirty="0">
                <a:latin typeface="Comic Sans MS" panose="030F0702030302020204" pitchFamily="66" charset="0"/>
              </a:rPr>
              <a:t>接</a:t>
            </a:r>
            <a:r>
              <a:rPr lang="en-US" altLang="zh-CN" sz="2000" dirty="0">
                <a:latin typeface="宋体" panose="02010600030101010101" pitchFamily="2" charset="-122"/>
              </a:rPr>
              <a:t>Vo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algn="just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Comic Sans MS" panose="030F0702030302020204" pitchFamily="66" charset="0"/>
              </a:rPr>
              <a:t>时基模式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YT</a:t>
            </a:r>
            <a:r>
              <a:rPr lang="zh-CN" altLang="en-US" sz="1800" b="1" dirty="0">
                <a:latin typeface="Comic Sans MS" panose="030F0702030302020204" pitchFamily="66" charset="0"/>
              </a:rPr>
              <a:t>模式切换到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zh-CN" altLang="en-US" sz="1800" b="1" dirty="0">
                <a:latin typeface="Comic Sans MS" panose="030F0702030302020204" pitchFamily="66" charset="0"/>
              </a:rPr>
              <a:t>模式</a:t>
            </a:r>
            <a:endParaRPr lang="zh-CN" altLang="en-US" sz="1800" b="1" dirty="0">
              <a:latin typeface="Comic Sans MS" panose="030F0702030302020204" pitchFamily="66" charset="0"/>
            </a:endParaRPr>
          </a:p>
          <a:p>
            <a:pPr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38950" name="AutoShape 22"/>
          <p:cNvSpPr>
            <a:spLocks noChangeArrowheads="1"/>
          </p:cNvSpPr>
          <p:nvPr/>
        </p:nvSpPr>
        <p:spPr bwMode="auto">
          <a:xfrm>
            <a:off x="658813" y="1284288"/>
            <a:ext cx="1385887" cy="731837"/>
          </a:xfrm>
          <a:prstGeom prst="rightArrowCallout">
            <a:avLst>
              <a:gd name="adj1" fmla="val 25000"/>
              <a:gd name="adj2" fmla="val 25000"/>
              <a:gd name="adj3" fmla="val 31562"/>
              <a:gd name="adj4" fmla="val 66667"/>
            </a:avLst>
          </a:prstGeom>
          <a:noFill/>
          <a:ln w="38100">
            <a:solidFill>
              <a:schemeClr val="tx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latin typeface="Arial" panose="020B0604020202020204" pitchFamily="34" charset="0"/>
            </a:endParaRPr>
          </a:p>
        </p:txBody>
      </p:sp>
      <p:cxnSp>
        <p:nvCxnSpPr>
          <p:cNvPr id="39" name="直接连接符 38"/>
          <p:cNvCxnSpPr/>
          <p:nvPr/>
        </p:nvCxnSpPr>
        <p:spPr bwMode="auto">
          <a:xfrm>
            <a:off x="1060450" y="4164012"/>
            <a:ext cx="2217737" cy="7938"/>
          </a:xfrm>
          <a:prstGeom prst="line">
            <a:avLst/>
          </a:prstGeom>
          <a:gradFill rotWithShape="0">
            <a:gsLst>
              <a:gs pos="0">
                <a:schemeClr val="accent2">
                  <a:gamma/>
                  <a:shade val="56078"/>
                  <a:invGamma/>
                </a:schemeClr>
              </a:gs>
              <a:gs pos="50000">
                <a:schemeClr val="accent2"/>
              </a:gs>
              <a:gs pos="100000">
                <a:schemeClr val="accent2">
                  <a:gamma/>
                  <a:shade val="56078"/>
                  <a:invGamma/>
                </a:schemeClr>
              </a:gs>
            </a:gsLst>
            <a:lin ang="2700000" scaled="1"/>
          </a:gradFill>
          <a:ln w="127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1"/>
          <p:cNvSpPr>
            <a:spLocks noChangeArrowheads="1"/>
          </p:cNvSpPr>
          <p:nvPr/>
        </p:nvSpPr>
        <p:spPr bwMode="auto">
          <a:xfrm>
            <a:off x="179388" y="333375"/>
            <a:ext cx="691289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zh-CN" altLang="en-US" sz="4400" b="1" dirty="0">
                <a:latin typeface="楷体_GB2312" pitchFamily="1" charset="-122"/>
              </a:rPr>
              <a:t>注意事项</a:t>
            </a:r>
            <a:endParaRPr lang="zh-CN" altLang="en-US" sz="4400" b="1" dirty="0">
              <a:latin typeface="Comic Sans MS" panose="030F0702030302020204" pitchFamily="66" charset="0"/>
            </a:endParaRPr>
          </a:p>
        </p:txBody>
      </p:sp>
      <p:sp>
        <p:nvSpPr>
          <p:cNvPr id="28676" name="Rectangle 22"/>
          <p:cNvSpPr>
            <a:spLocks noChangeArrowheads="1"/>
          </p:cNvSpPr>
          <p:nvPr/>
        </p:nvSpPr>
        <p:spPr bwMode="auto">
          <a:xfrm>
            <a:off x="395536" y="1268760"/>
            <a:ext cx="8424862" cy="246221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 typeface="+mj-lt"/>
              <a:buAutoNum type="arabicPeriod"/>
              <a:defRPr/>
            </a:pPr>
            <a:r>
              <a:rPr kumimoji="1" lang="zh-CN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芯片的引脚要垂直插入插座（插到底）</a:t>
            </a:r>
            <a:endParaRPr kumimoji="1"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spcBef>
                <a:spcPct val="50000"/>
              </a:spcBef>
              <a:buFont typeface="+mj-lt"/>
              <a:buAutoNum type="arabicPeriod"/>
              <a:defRPr/>
            </a:pPr>
            <a:r>
              <a:rPr lang="zh-CN" altLang="en-US" sz="2800" dirty="0">
                <a:latin typeface="+mn-ea"/>
                <a:ea typeface="+mn-ea"/>
              </a:rPr>
              <a:t>不要忘记给芯片接电源和地</a:t>
            </a:r>
            <a:endParaRPr lang="zh-CN" altLang="en-US" sz="2800" dirty="0">
              <a:latin typeface="+mn-ea"/>
              <a:ea typeface="+mn-ea"/>
            </a:endParaRPr>
          </a:p>
          <a:p>
            <a:pPr>
              <a:spcBef>
                <a:spcPct val="50000"/>
              </a:spcBef>
              <a:buFont typeface="+mj-lt"/>
              <a:buAutoNum type="arabicPeriod"/>
              <a:defRPr/>
            </a:pPr>
            <a:r>
              <a:rPr lang="zh-CN" altLang="en-US" sz="2800" dirty="0">
                <a:latin typeface="+mn-ea"/>
                <a:ea typeface="+mn-ea"/>
              </a:rPr>
              <a:t>不许带电接插线及更换元件</a:t>
            </a:r>
            <a:endParaRPr kumimoji="1"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0" indent="0">
              <a:spcBef>
                <a:spcPct val="50000"/>
              </a:spcBef>
              <a:defRPr/>
            </a:pPr>
            <a:endParaRPr kumimoji="1"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27087"/>
          </a:xfrm>
        </p:spPr>
        <p:txBody>
          <a:bodyPr/>
          <a:lstStyle/>
          <a:p>
            <a:pPr eaLnBrk="1" hangingPunct="1"/>
            <a:r>
              <a:rPr lang="zh-CN" altLang="en-US" b="1" dirty="0">
                <a:solidFill>
                  <a:srgbClr val="000000"/>
                </a:solidFill>
              </a:rPr>
              <a:t>实验完毕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4787900"/>
          </a:xfrm>
        </p:spPr>
        <p:txBody>
          <a:bodyPr/>
          <a:lstStyle/>
          <a:p>
            <a:pPr marL="609600" indent="-609600" eaLnBrk="1" hangingPunct="1">
              <a:lnSpc>
                <a:spcPct val="120000"/>
              </a:lnSpc>
              <a:spcAft>
                <a:spcPct val="20000"/>
              </a:spcAft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关闭仪器电源及电源接插板开关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spcAft>
                <a:spcPct val="20000"/>
              </a:spcAft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整理示波器探头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spcAft>
                <a:spcPct val="20000"/>
              </a:spcAft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整理桌面杂物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spcAft>
                <a:spcPct val="20000"/>
              </a:spcAft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将仪器设备放整齐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609600" indent="-609600" eaLnBrk="1" hangingPunct="1">
              <a:lnSpc>
                <a:spcPct val="120000"/>
              </a:lnSpc>
              <a:spcAft>
                <a:spcPct val="20000"/>
              </a:spcAft>
              <a:buFont typeface="Calibri" panose="020F0502020204030204" pitchFamily="34" charset="0"/>
              <a:buAutoNum type="arabicPeriod"/>
            </a:pPr>
            <a:r>
              <a:rPr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将椅子推入实验桌下面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3026182"/>
            <a:ext cx="849694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本模块的功能是为其他模块供电，也就是提供电源输出，模块上没有插线孔，当电源模块与其他模块连接时就可以通过四边自带的弹簧针供电了</a:t>
            </a:r>
            <a:r>
              <a:rPr lang="zh-CN" altLang="en-US" dirty="0" smtClean="0"/>
              <a:t>。模块</a:t>
            </a:r>
            <a:r>
              <a:rPr lang="zh-CN" altLang="en-US" dirty="0"/>
              <a:t>上带有拨动开关和一个 </a:t>
            </a:r>
            <a:r>
              <a:rPr lang="en-US" altLang="zh-CN" dirty="0"/>
              <a:t>LED </a:t>
            </a:r>
            <a:r>
              <a:rPr lang="zh-CN" altLang="en-US" dirty="0"/>
              <a:t>发光二极管（</a:t>
            </a:r>
            <a:r>
              <a:rPr lang="en-US" altLang="zh-CN" dirty="0"/>
              <a:t>D1</a:t>
            </a:r>
            <a:r>
              <a:rPr lang="zh-CN" altLang="en-US" dirty="0"/>
              <a:t>），当开关打开时，电源模块对外供电，发光二极管点亮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Roboto"/>
              </a:rPr>
              <a:t>5V </a:t>
            </a:r>
            <a:r>
              <a:rPr lang="zh-CN" altLang="en-US" dirty="0">
                <a:latin typeface="Roboto"/>
              </a:rPr>
              <a:t>电源线包括一个电源头和一根 </a:t>
            </a:r>
            <a:r>
              <a:rPr lang="en-US" altLang="zh-CN" dirty="0">
                <a:latin typeface="Roboto"/>
              </a:rPr>
              <a:t>USB </a:t>
            </a:r>
            <a:r>
              <a:rPr lang="zh-CN" altLang="en-US" dirty="0">
                <a:latin typeface="Roboto"/>
              </a:rPr>
              <a:t>线，电源头为 </a:t>
            </a:r>
            <a:r>
              <a:rPr lang="en-US" altLang="zh-CN" dirty="0">
                <a:latin typeface="Roboto"/>
              </a:rPr>
              <a:t>+5V </a:t>
            </a:r>
            <a:r>
              <a:rPr lang="zh-CN" altLang="en-US" dirty="0">
                <a:latin typeface="Roboto"/>
              </a:rPr>
              <a:t>输出，一般可以直接使用手机自带的充电头。</a:t>
            </a:r>
            <a:r>
              <a:rPr lang="en-US" altLang="zh-CN" dirty="0">
                <a:latin typeface="Roboto"/>
              </a:rPr>
              <a:t>USB </a:t>
            </a:r>
            <a:r>
              <a:rPr lang="zh-CN" altLang="en-US" dirty="0">
                <a:latin typeface="Roboto"/>
              </a:rPr>
              <a:t>线有两种，一种是标准的方头 </a:t>
            </a:r>
            <a:r>
              <a:rPr lang="en-US" altLang="zh-CN" dirty="0">
                <a:latin typeface="Roboto"/>
              </a:rPr>
              <a:t>USB </a:t>
            </a:r>
            <a:r>
              <a:rPr lang="zh-CN" altLang="en-US" dirty="0">
                <a:latin typeface="Roboto"/>
              </a:rPr>
              <a:t>线，可以插入电源模块上，给电源模块供电；另一种是带连接器的 </a:t>
            </a:r>
            <a:r>
              <a:rPr lang="en-US" altLang="zh-CN" dirty="0">
                <a:latin typeface="Roboto"/>
              </a:rPr>
              <a:t>USB </a:t>
            </a:r>
            <a:r>
              <a:rPr lang="zh-CN" altLang="en-US" dirty="0">
                <a:latin typeface="Roboto"/>
              </a:rPr>
              <a:t>线，连接器可以直接通过磁铁吸到接到各种模块四边上，为模块供电。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67544" y="188640"/>
            <a:ext cx="12241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Roboto"/>
              </a:rPr>
              <a:t>电源模块</a:t>
            </a:r>
            <a:endParaRPr lang="zh-CN" altLang="en-US" sz="2000" b="1" i="0" dirty="0">
              <a:effectLst/>
              <a:latin typeface="Roboto"/>
            </a:endParaRPr>
          </a:p>
        </p:txBody>
      </p:sp>
      <p:pic>
        <p:nvPicPr>
          <p:cNvPr id="3074" name="Picture 2" descr="https://lab.cs.tsinghua.edu.cn/digital-logic-lab/doc/figure/power_real.png"/>
          <p:cNvPicPr>
            <a:picLocks noChangeAspect="1" noChangeArrowheads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64704"/>
            <a:ext cx="2222816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ab.cs.tsinghua.edu.cn/digital-logic-lab/doc/figure/module_power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0773" y="764704"/>
            <a:ext cx="1768679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ab.cs.tsinghua.edu.cn/digital-logic-lab/doc/figure/line_power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64704"/>
            <a:ext cx="192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3356992"/>
            <a:ext cx="799288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• </a:t>
            </a:r>
            <a:r>
              <a:rPr lang="zh-CN" altLang="en-US" dirty="0"/>
              <a:t>本</a:t>
            </a:r>
            <a:r>
              <a:rPr lang="zh-CN" altLang="en-US" dirty="0" smtClean="0"/>
              <a:t>模块</a:t>
            </a:r>
            <a:r>
              <a:rPr lang="zh-CN" altLang="en-US" dirty="0"/>
              <a:t>有</a:t>
            </a:r>
            <a:r>
              <a:rPr lang="en-US" altLang="zh-CN" dirty="0" smtClean="0"/>
              <a:t>4 </a:t>
            </a:r>
            <a:r>
              <a:rPr lang="zh-CN" altLang="en-US" dirty="0"/>
              <a:t>个 </a:t>
            </a:r>
            <a:r>
              <a:rPr lang="en-US" altLang="zh-CN" dirty="0"/>
              <a:t>LED </a:t>
            </a:r>
            <a:r>
              <a:rPr lang="zh-CN" altLang="en-US" dirty="0"/>
              <a:t>发光二极管和 </a:t>
            </a:r>
            <a:r>
              <a:rPr lang="en-US" altLang="zh-CN" dirty="0"/>
              <a:t>4 </a:t>
            </a:r>
            <a:r>
              <a:rPr lang="zh-CN" altLang="en-US" dirty="0"/>
              <a:t>个拨动开关。每一个发光二极管和拨动开关都有对应的插线孔，使用连接线可以将插线孔与其他电路进行连接。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当</a:t>
            </a:r>
            <a:r>
              <a:rPr lang="zh-CN" altLang="en-US" dirty="0" smtClean="0"/>
              <a:t>发光二极管上面的插</a:t>
            </a:r>
            <a:r>
              <a:rPr lang="zh-CN" altLang="en-US" dirty="0"/>
              <a:t>线孔输入的是高电平时，</a:t>
            </a:r>
            <a:r>
              <a:rPr lang="en-US" altLang="zh-CN" dirty="0"/>
              <a:t>LED </a:t>
            </a:r>
            <a:r>
              <a:rPr lang="zh-CN" altLang="en-US" dirty="0"/>
              <a:t>发光二极管点亮，反之熄灭。</a:t>
            </a:r>
            <a:endParaRPr lang="en-US" altLang="zh-CN" dirty="0"/>
          </a:p>
          <a:p>
            <a:endParaRPr lang="zh-CN" altLang="en-US" dirty="0"/>
          </a:p>
          <a:p>
            <a:r>
              <a:rPr lang="en-US" altLang="zh-CN" dirty="0"/>
              <a:t>• </a:t>
            </a:r>
            <a:r>
              <a:rPr lang="zh-CN" altLang="en-US" dirty="0"/>
              <a:t>当拨动开关处于 </a:t>
            </a:r>
            <a:r>
              <a:rPr lang="en-US" altLang="zh-CN" dirty="0"/>
              <a:t>0 </a:t>
            </a:r>
            <a:r>
              <a:rPr lang="zh-CN" altLang="en-US" dirty="0"/>
              <a:t>的位置时，</a:t>
            </a:r>
            <a:r>
              <a:rPr lang="zh-CN" altLang="en-US" dirty="0" smtClean="0"/>
              <a:t>则开关上面的插</a:t>
            </a:r>
            <a:r>
              <a:rPr lang="zh-CN" altLang="en-US" dirty="0"/>
              <a:t>线孔向外输出低电平，反之输出高电平。</a:t>
            </a:r>
            <a:endParaRPr lang="en-US" altLang="zh-CN" dirty="0"/>
          </a:p>
          <a:p>
            <a:endParaRPr lang="en-US" altLang="zh-CN" b="1" dirty="0"/>
          </a:p>
          <a:p>
            <a:r>
              <a:rPr lang="zh-CN" altLang="en-US" b="1" dirty="0"/>
              <a:t>注意</a:t>
            </a:r>
            <a:r>
              <a:rPr lang="zh-CN" altLang="en-US" b="1" dirty="0" smtClean="0"/>
              <a:t>：</a:t>
            </a:r>
            <a:r>
              <a:rPr lang="zh-CN" altLang="en-US" dirty="0"/>
              <a:t>本模块上的拨动开关没有带去抖功能，拨动时的瞬间输出波形不是十分稳定，不建议用于时钟或者复位信号。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6" name="Picture 2" descr="https://lab.cs.tsinghua.edu.cn/digital-logic-lab/doc/figure/input_real.png"/>
          <p:cNvPicPr>
            <a:picLocks noChangeAspect="1" noChangeArrowheads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518261" y="332656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Roboto"/>
              </a:rPr>
              <a:t>发光二极管及开关模块</a:t>
            </a:r>
            <a:endParaRPr lang="zh-CN" altLang="en-US" sz="2000" b="1" i="0" dirty="0">
              <a:effectLst/>
              <a:latin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1520" y="3068960"/>
            <a:ext cx="864096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• </a:t>
            </a:r>
            <a:r>
              <a:rPr lang="zh-CN" altLang="zh-CN" dirty="0">
                <a:latin typeface="+mn-ea"/>
                <a:ea typeface="+mn-ea"/>
              </a:rPr>
              <a:t>模块有三个部分，</a:t>
            </a:r>
            <a:r>
              <a:rPr lang="zh-CN" altLang="en-US" dirty="0">
                <a:latin typeface="+mn-ea"/>
                <a:ea typeface="+mn-ea"/>
              </a:rPr>
              <a:t>时钟信号，微动开关以及一个</a:t>
            </a:r>
            <a:r>
              <a:rPr lang="en-US" altLang="zh-CN" dirty="0">
                <a:latin typeface="+mn-ea"/>
                <a:ea typeface="+mn-ea"/>
              </a:rPr>
              <a:t>10K </a:t>
            </a:r>
            <a:r>
              <a:rPr lang="zh-CN" altLang="en-US" dirty="0">
                <a:latin typeface="+mn-ea"/>
                <a:ea typeface="+mn-ea"/>
              </a:rPr>
              <a:t>电阻用于实验。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dirty="0"/>
          </a:p>
          <a:p>
            <a:r>
              <a:rPr lang="en-US" altLang="zh-CN" sz="1600" dirty="0"/>
              <a:t>• </a:t>
            </a:r>
            <a:r>
              <a:rPr lang="zh-CN" altLang="en-US" dirty="0">
                <a:latin typeface="+mn-ea"/>
                <a:ea typeface="+mn-ea"/>
              </a:rPr>
              <a:t>时钟信号：提供了</a:t>
            </a:r>
            <a:r>
              <a:rPr lang="en-US" altLang="zh-CN" dirty="0">
                <a:latin typeface="+mn-ea"/>
                <a:ea typeface="+mn-ea"/>
              </a:rPr>
              <a:t>1M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2M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4M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>
                <a:latin typeface="+mn-ea"/>
                <a:ea typeface="+mn-ea"/>
              </a:rPr>
              <a:t>8M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en-US" altLang="zh-CN" dirty="0" smtClean="0">
                <a:latin typeface="+mn-ea"/>
                <a:ea typeface="+mn-ea"/>
              </a:rPr>
              <a:t>16M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5</a:t>
            </a:r>
            <a:r>
              <a:rPr lang="zh-CN" altLang="en-US" dirty="0" smtClean="0">
                <a:latin typeface="+mn-ea"/>
                <a:ea typeface="+mn-ea"/>
              </a:rPr>
              <a:t>种</a:t>
            </a:r>
            <a:r>
              <a:rPr lang="zh-CN" altLang="en-US" dirty="0">
                <a:latin typeface="+mn-ea"/>
                <a:ea typeface="+mn-ea"/>
              </a:rPr>
              <a:t>时钟频率，通过用连接线从插线孔可以向外输出对应频率的时钟信号。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dirty="0"/>
          </a:p>
          <a:p>
            <a:r>
              <a:rPr lang="en-US" altLang="zh-CN" sz="1600" dirty="0"/>
              <a:t>• </a:t>
            </a:r>
            <a:r>
              <a:rPr lang="zh-CN" altLang="en-US" dirty="0">
                <a:latin typeface="+mn-ea"/>
                <a:ea typeface="+mn-ea"/>
              </a:rPr>
              <a:t>两个微动开关（自复位），分别是 </a:t>
            </a:r>
            <a:r>
              <a:rPr lang="en-US" altLang="zh-CN" dirty="0">
                <a:latin typeface="+mn-ea"/>
                <a:ea typeface="+mn-ea"/>
              </a:rPr>
              <a:t>CLK </a:t>
            </a:r>
            <a:r>
              <a:rPr lang="zh-CN" altLang="en-US" dirty="0">
                <a:latin typeface="+mn-ea"/>
                <a:ea typeface="+mn-ea"/>
              </a:rPr>
              <a:t>和 </a:t>
            </a:r>
            <a:r>
              <a:rPr lang="en-US" altLang="zh-CN" dirty="0">
                <a:latin typeface="+mn-ea"/>
                <a:ea typeface="+mn-ea"/>
              </a:rPr>
              <a:t>RST</a:t>
            </a:r>
            <a:r>
              <a:rPr lang="zh-CN" altLang="en-US" dirty="0">
                <a:latin typeface="+mn-ea"/>
                <a:ea typeface="+mn-ea"/>
              </a:rPr>
              <a:t>，平时保持低电平（即逻辑</a:t>
            </a:r>
            <a:r>
              <a:rPr lang="en-US" altLang="zh-CN" dirty="0">
                <a:latin typeface="+mn-ea"/>
                <a:ea typeface="+mn-ea"/>
              </a:rPr>
              <a:t>0</a:t>
            </a:r>
            <a:r>
              <a:rPr lang="zh-CN" altLang="en-US" dirty="0">
                <a:latin typeface="+mn-ea"/>
                <a:ea typeface="+mn-ea"/>
              </a:rPr>
              <a:t>），按下时为高电平（即逻辑</a:t>
            </a:r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），可以通过手去按动开关产生一次高低电平的变化，可以理解为手动产生一次时钟脉冲，这两个开关都自带了一定的防抖电路。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sz="1600" dirty="0"/>
          </a:p>
          <a:p>
            <a:r>
              <a:rPr lang="en-US" altLang="zh-CN" sz="1600" dirty="0"/>
              <a:t>• </a:t>
            </a:r>
            <a:r>
              <a:rPr lang="zh-CN" altLang="en-US" dirty="0">
                <a:latin typeface="+mn-ea"/>
                <a:ea typeface="+mn-ea"/>
              </a:rPr>
              <a:t>为与非门测试实验还提供了一个 </a:t>
            </a:r>
            <a:r>
              <a:rPr lang="en-US" altLang="zh-CN" dirty="0">
                <a:latin typeface="+mn-ea"/>
                <a:ea typeface="+mn-ea"/>
              </a:rPr>
              <a:t>10K </a:t>
            </a:r>
            <a:r>
              <a:rPr lang="zh-CN" altLang="en-US" dirty="0">
                <a:latin typeface="+mn-ea"/>
                <a:ea typeface="+mn-ea"/>
              </a:rPr>
              <a:t>的下拉电阻，此电阻的一端连接到一个插线孔（标识为</a:t>
            </a:r>
            <a:r>
              <a:rPr lang="en-US" altLang="zh-CN" dirty="0">
                <a:latin typeface="+mn-ea"/>
                <a:ea typeface="+mn-ea"/>
              </a:rPr>
              <a:t>R</a:t>
            </a:r>
            <a:r>
              <a:rPr lang="zh-CN" altLang="en-US" dirty="0">
                <a:latin typeface="+mn-ea"/>
                <a:ea typeface="+mn-ea"/>
              </a:rPr>
              <a:t>），另一端已经直接接地，当电路中需要使用这个电阻时，通过插线孔</a:t>
            </a:r>
            <a:r>
              <a:rPr lang="en-US" altLang="zh-CN" dirty="0">
                <a:latin typeface="+mn-ea"/>
                <a:ea typeface="+mn-ea"/>
              </a:rPr>
              <a:t>R</a:t>
            </a:r>
            <a:r>
              <a:rPr lang="zh-CN" altLang="en-US" dirty="0">
                <a:latin typeface="+mn-ea"/>
                <a:ea typeface="+mn-ea"/>
              </a:rPr>
              <a:t>连接到电路当中即可。</a:t>
            </a:r>
            <a:endParaRPr lang="zh-CN" altLang="en-US" dirty="0"/>
          </a:p>
          <a:p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260648"/>
            <a:ext cx="46805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Roboto"/>
              </a:rPr>
              <a:t>微动开关及时钟模块</a:t>
            </a:r>
            <a:endParaRPr lang="zh-CN" altLang="en-US" sz="2000" b="1" i="0" dirty="0">
              <a:effectLst/>
              <a:latin typeface="Roboto"/>
            </a:endParaRPr>
          </a:p>
        </p:txBody>
      </p:sp>
      <p:pic>
        <p:nvPicPr>
          <p:cNvPr id="9218" name="Picture 2" descr="https://lab.cs.tsinghua.edu.cn/digital-logic-lab/doc/figure/clock_real.png"/>
          <p:cNvPicPr>
            <a:picLocks noChangeAspect="1" noChangeArrowheads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764704"/>
            <a:ext cx="2152387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59832" y="764704"/>
            <a:ext cx="576064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模块包含了 </a:t>
            </a:r>
            <a:r>
              <a:rPr lang="en-US" altLang="zh-CN" dirty="0"/>
              <a:t>3 </a:t>
            </a:r>
            <a:r>
              <a:rPr lang="zh-CN" altLang="en-US" dirty="0"/>
              <a:t>组七段数码管，模块自带七段数码管译码功能，每个数码管上面有 </a:t>
            </a:r>
            <a:r>
              <a:rPr lang="en-US" altLang="zh-CN" dirty="0"/>
              <a:t>4 </a:t>
            </a:r>
            <a:r>
              <a:rPr lang="zh-CN" altLang="en-US" dirty="0"/>
              <a:t>个输入插线孔，依次标识为</a:t>
            </a:r>
            <a:r>
              <a:rPr lang="en-US" altLang="zh-CN" dirty="0">
                <a:solidFill>
                  <a:srgbClr val="FF0000"/>
                </a:solidFill>
              </a:rPr>
              <a:t>1 2 4 8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zh-CN" altLang="en-US" dirty="0"/>
              <a:t>高位为</a:t>
            </a:r>
            <a:r>
              <a:rPr lang="en-US" altLang="zh-CN" dirty="0">
                <a:solidFill>
                  <a:srgbClr val="FF0000"/>
                </a:solidFill>
              </a:rPr>
              <a:t>8</a:t>
            </a:r>
            <a:r>
              <a:rPr lang="zh-CN" altLang="en-US" dirty="0"/>
              <a:t>，按照 </a:t>
            </a:r>
            <a:r>
              <a:rPr lang="en-US" altLang="zh-CN" dirty="0"/>
              <a:t>8421 </a:t>
            </a:r>
            <a:r>
              <a:rPr lang="zh-CN" altLang="en-US" dirty="0"/>
              <a:t>码输入，数码管即可显示相应的数字（只能显示 </a:t>
            </a:r>
            <a:r>
              <a:rPr lang="en-US" altLang="zh-CN" dirty="0"/>
              <a:t>0-9</a:t>
            </a:r>
            <a:r>
              <a:rPr lang="zh-CN" altLang="en-US" dirty="0"/>
              <a:t>，不能显示 </a:t>
            </a:r>
            <a:r>
              <a:rPr lang="en-US" altLang="zh-CN" dirty="0"/>
              <a:t>A-F</a:t>
            </a:r>
            <a:r>
              <a:rPr lang="zh-CN" altLang="en-US" dirty="0"/>
              <a:t>）。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b="1" dirty="0"/>
          </a:p>
          <a:p>
            <a:r>
              <a:rPr lang="zh-CN" altLang="en-US" b="1" dirty="0"/>
              <a:t>注意：</a:t>
            </a:r>
            <a:r>
              <a:rPr lang="zh-CN" altLang="en-US" dirty="0"/>
              <a:t>不用的高位插线孔应该置零（接地）不能悬空，否则显示不正确。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6399" y="198232"/>
            <a:ext cx="30091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Roboto"/>
              </a:rPr>
              <a:t>带译码的七段数码管模块</a:t>
            </a:r>
            <a:endParaRPr lang="zh-CN" altLang="en-US" sz="2000" b="1" i="0" dirty="0">
              <a:effectLst/>
              <a:latin typeface="Roboto"/>
            </a:endParaRPr>
          </a:p>
        </p:txBody>
      </p:sp>
      <p:pic>
        <p:nvPicPr>
          <p:cNvPr id="8194" name="Picture 2" descr="https://lab.cs.tsinghua.edu.cn/digital-logic-lab/doc/figure/DYP_DECODERX3_real.png"/>
          <p:cNvPicPr>
            <a:picLocks noChangeAspect="1" noChangeArrowheads="1"/>
          </p:cNvPicPr>
          <p:nvPr/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764704"/>
            <a:ext cx="2187355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ab.cs.tsinghua.edu.cn/digital-logic-lab/doc/figure/DYPx3_real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61" y="3838582"/>
            <a:ext cx="2169558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95536" y="3257428"/>
            <a:ext cx="30235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latin typeface="Roboto"/>
              </a:rPr>
              <a:t>无译码的七段数码管模块</a:t>
            </a:r>
            <a:endParaRPr lang="zh-CN" altLang="en-US" sz="2000" b="1" i="0" dirty="0">
              <a:effectLst/>
              <a:latin typeface="Roboto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23272" y="3861048"/>
            <a:ext cx="576064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模块包含了 </a:t>
            </a:r>
            <a:r>
              <a:rPr lang="en-US" altLang="zh-CN" dirty="0"/>
              <a:t>3 </a:t>
            </a:r>
            <a:r>
              <a:rPr lang="zh-CN" altLang="en-US" dirty="0"/>
              <a:t>组七段数码管，没有译码功能，每个数码管相当于七个发光二极管的组合，因此需要七个控制端来控制数码管的显示，相应的插线孔为：</a:t>
            </a:r>
            <a:r>
              <a:rPr lang="en-US" altLang="zh-CN" dirty="0">
                <a:solidFill>
                  <a:srgbClr val="FF0000"/>
                </a:solidFill>
              </a:rPr>
              <a:t>a b c d e f g</a:t>
            </a:r>
            <a:r>
              <a:rPr lang="zh-CN" altLang="en-US" dirty="0"/>
              <a:t>，对应关系如图所示（小数点 </a:t>
            </a:r>
            <a:r>
              <a:rPr lang="en-US" altLang="zh-CN" dirty="0" err="1"/>
              <a:t>dp</a:t>
            </a:r>
            <a:r>
              <a:rPr lang="en-US" altLang="zh-CN" dirty="0"/>
              <a:t> </a:t>
            </a:r>
            <a:r>
              <a:rPr lang="zh-CN" altLang="en-US" dirty="0"/>
              <a:t>没有连接）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br>
              <a:rPr lang="zh-CN" altLang="en-US" dirty="0"/>
            </a:br>
            <a:r>
              <a:rPr lang="zh-CN" altLang="en-US" dirty="0"/>
              <a:t>模块采用的七段数码管为共阴的（即发光二极管的负极接在一起），只要在插线孔上输入高电平，相应的数码段就会变亮，反之熄灭。</a:t>
            </a:r>
            <a:endParaRPr lang="zh-CN" altLang="en-US" dirty="0"/>
          </a:p>
        </p:txBody>
      </p:sp>
      <p:pic>
        <p:nvPicPr>
          <p:cNvPr id="2052" name="Picture 4" descr="https://lab.cs.tsinghua.edu.cn/digital-logic-lab/doc/figure/seg7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013176"/>
            <a:ext cx="543673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ab.cs.tsinghua.edu.cn/digital-logic-lab/doc/figure/IC14_real.png"/>
          <p:cNvPicPr>
            <a:picLocks noGrp="1" noChangeAspect="1" noChangeArrowheads="1"/>
          </p:cNvPicPr>
          <p:nvPr>
            <p:ph idx="1"/>
          </p:nvPr>
        </p:nvPicPr>
        <p:blipFill>
          <a:blip r:embed="rId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03040"/>
            <a:ext cx="2122123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79512" y="2996952"/>
            <a:ext cx="856895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Roboto"/>
              </a:rPr>
              <a:t>模块中间安装有</a:t>
            </a:r>
            <a:r>
              <a:rPr lang="en-US" altLang="zh-CN" dirty="0">
                <a:latin typeface="Roboto"/>
              </a:rPr>
              <a:t>14</a:t>
            </a:r>
            <a:r>
              <a:rPr lang="zh-CN" altLang="en-US" dirty="0">
                <a:latin typeface="Roboto"/>
              </a:rPr>
              <a:t>脚双列直插的黑色管座，可以将</a:t>
            </a:r>
            <a:r>
              <a:rPr lang="en-US" altLang="zh-CN" dirty="0">
                <a:latin typeface="Roboto"/>
              </a:rPr>
              <a:t>14</a:t>
            </a:r>
            <a:r>
              <a:rPr lang="zh-CN" altLang="en-US" dirty="0">
                <a:latin typeface="Roboto"/>
              </a:rPr>
              <a:t>脚的芯片安装在上面，管座四周分布了</a:t>
            </a:r>
            <a:r>
              <a:rPr lang="en-US" altLang="zh-CN" dirty="0">
                <a:latin typeface="Roboto"/>
              </a:rPr>
              <a:t>14</a:t>
            </a:r>
            <a:r>
              <a:rPr lang="zh-CN" altLang="en-US" dirty="0">
                <a:latin typeface="Roboto"/>
              </a:rPr>
              <a:t>个通用插线孔（台阶插座）、一个电源</a:t>
            </a:r>
            <a:r>
              <a:rPr lang="en-US" altLang="zh-CN" dirty="0">
                <a:latin typeface="Roboto"/>
              </a:rPr>
              <a:t>+VCC </a:t>
            </a:r>
            <a:r>
              <a:rPr lang="zh-CN" altLang="en-US" dirty="0">
                <a:latin typeface="Roboto"/>
              </a:rPr>
              <a:t>插线孔、一个地线 </a:t>
            </a:r>
            <a:r>
              <a:rPr lang="en-US" altLang="zh-CN" dirty="0">
                <a:latin typeface="Roboto"/>
              </a:rPr>
              <a:t>GND </a:t>
            </a:r>
            <a:r>
              <a:rPr lang="zh-CN" altLang="en-US" dirty="0">
                <a:latin typeface="Roboto"/>
              </a:rPr>
              <a:t>插线孔，每个管脚都对应引出到一个插线孔上，每个孔位名称与芯片的引脚号是一一对应的关系。可以使用连接线将各个孔位与其他模块进行连接，搭建形成所需电路。正放模块时管座的左下角始终对应芯片的</a:t>
            </a:r>
            <a:r>
              <a:rPr lang="en-US" altLang="zh-CN" dirty="0">
                <a:latin typeface="Roboto"/>
              </a:rPr>
              <a:t>1</a:t>
            </a:r>
            <a:r>
              <a:rPr lang="zh-CN" altLang="en-US" dirty="0">
                <a:latin typeface="Roboto"/>
              </a:rPr>
              <a:t>号脚。</a:t>
            </a:r>
            <a:endParaRPr lang="en-US" altLang="zh-CN" dirty="0">
              <a:latin typeface="Roboto"/>
            </a:endParaRPr>
          </a:p>
          <a:p>
            <a:endParaRPr lang="zh-CN" altLang="en-US" dirty="0"/>
          </a:p>
          <a:p>
            <a:r>
              <a:rPr lang="zh-CN" altLang="en-US" b="1" dirty="0"/>
              <a:t>提醒：</a:t>
            </a:r>
            <a:r>
              <a:rPr lang="zh-CN" altLang="en-US" dirty="0"/>
              <a:t>将芯片插入管座的时候请一定注意芯片方向与管座一致，插反了上电可能会烧毁芯片！！</a:t>
            </a:r>
            <a:endParaRPr lang="en-US" altLang="zh-CN" dirty="0"/>
          </a:p>
          <a:p>
            <a:r>
              <a:rPr lang="zh-CN" altLang="en-US" b="1" dirty="0"/>
              <a:t>注意：</a:t>
            </a:r>
            <a:r>
              <a:rPr lang="zh-CN" altLang="en-US" dirty="0"/>
              <a:t>插入器件时请垂直插入管座，防止管脚没插入或者被折弯，造成接触不良。</a:t>
            </a:r>
            <a:endParaRPr lang="zh-CN" altLang="en-US" dirty="0"/>
          </a:p>
          <a:p>
            <a:r>
              <a:rPr lang="zh-CN" altLang="en-US" b="1" dirty="0">
                <a:solidFill>
                  <a:srgbClr val="FF0000"/>
                </a:solidFill>
              </a:rPr>
              <a:t>插入芯片后芯片并没有供电，需要使用连接线连接芯片电源引脚对应的接线孔到</a:t>
            </a:r>
            <a:r>
              <a:rPr lang="en-US" altLang="zh-CN" b="1" dirty="0">
                <a:solidFill>
                  <a:srgbClr val="FF0000"/>
                </a:solidFill>
              </a:rPr>
              <a:t>+VCC</a:t>
            </a:r>
            <a:r>
              <a:rPr lang="zh-CN" altLang="en-US" b="1" dirty="0">
                <a:solidFill>
                  <a:srgbClr val="FF0000"/>
                </a:solidFill>
              </a:rPr>
              <a:t>接线孔，同样的芯片的接地引脚到</a:t>
            </a:r>
            <a:r>
              <a:rPr lang="en-US" altLang="zh-CN" b="1" dirty="0">
                <a:solidFill>
                  <a:srgbClr val="FF0000"/>
                </a:solidFill>
              </a:rPr>
              <a:t>GND</a:t>
            </a:r>
            <a:r>
              <a:rPr lang="zh-CN" altLang="en-US" b="1" dirty="0">
                <a:solidFill>
                  <a:srgbClr val="FF0000"/>
                </a:solidFill>
              </a:rPr>
              <a:t>接线孔</a:t>
            </a:r>
            <a:r>
              <a:rPr lang="zh-CN" altLang="en-US" dirty="0"/>
              <a:t>。如</a:t>
            </a:r>
            <a:r>
              <a:rPr lang="en-US" altLang="zh-CN" dirty="0"/>
              <a:t>74LS00</a:t>
            </a:r>
            <a:r>
              <a:rPr lang="zh-CN" altLang="en-US" dirty="0"/>
              <a:t>的电源、地接线如上图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51520" y="220458"/>
            <a:ext cx="2510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Roboto"/>
              </a:rPr>
              <a:t>14</a:t>
            </a:r>
            <a:r>
              <a:rPr lang="zh-CN" altLang="en-US" sz="2000" b="1" dirty="0">
                <a:latin typeface="Roboto"/>
              </a:rPr>
              <a:t>脚、</a:t>
            </a:r>
            <a:r>
              <a:rPr lang="en-US" altLang="zh-CN" sz="2000" b="1" dirty="0">
                <a:latin typeface="Roboto"/>
              </a:rPr>
              <a:t>16</a:t>
            </a:r>
            <a:r>
              <a:rPr lang="zh-CN" altLang="en-US" sz="2000" b="1" dirty="0">
                <a:latin typeface="Roboto"/>
              </a:rPr>
              <a:t>脚器件模块</a:t>
            </a:r>
            <a:endParaRPr lang="zh-CN" altLang="en-US" sz="2000" b="1" i="0" dirty="0">
              <a:effectLst/>
              <a:latin typeface="Roboto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47" y="703040"/>
            <a:ext cx="2090541" cy="2160000"/>
          </a:xfrm>
          <a:prstGeom prst="rect">
            <a:avLst/>
          </a:prstGeom>
        </p:spPr>
      </p:pic>
      <p:sp>
        <p:nvSpPr>
          <p:cNvPr id="9" name="上箭头 8"/>
          <p:cNvSpPr/>
          <p:nvPr/>
        </p:nvSpPr>
        <p:spPr bwMode="auto">
          <a:xfrm>
            <a:off x="7668344" y="2183230"/>
            <a:ext cx="72008" cy="218144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7236296" y="2405553"/>
            <a:ext cx="936104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</a:rPr>
              <a:t>脚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6864606" y="1636404"/>
            <a:ext cx="612977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rgbClr val="FF0000"/>
                </a:solidFill>
              </a:rPr>
              <a:t>缺口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8264" y="893362"/>
            <a:ext cx="2520000" cy="17793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000" y="1413044"/>
            <a:ext cx="1800000" cy="7643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3068960"/>
            <a:ext cx="856895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模块的主芯片是一片可编程逻辑器件 </a:t>
            </a:r>
            <a:r>
              <a:rPr lang="en-US" altLang="zh-CN" dirty="0">
                <a:latin typeface="+mn-ea"/>
                <a:ea typeface="+mn-ea"/>
              </a:rPr>
              <a:t>FPGA</a:t>
            </a:r>
            <a:r>
              <a:rPr lang="zh-CN" altLang="en-US" dirty="0">
                <a:latin typeface="+mn-ea"/>
                <a:ea typeface="+mn-ea"/>
              </a:rPr>
              <a:t>，型号为 </a:t>
            </a:r>
            <a:r>
              <a:rPr lang="en-US" altLang="zh-CN" dirty="0">
                <a:latin typeface="+mn-ea"/>
                <a:ea typeface="+mn-ea"/>
              </a:rPr>
              <a:t>XC7A35TFGG484</a:t>
            </a:r>
            <a:r>
              <a:rPr lang="zh-CN" altLang="en-US" dirty="0">
                <a:latin typeface="+mn-ea"/>
                <a:ea typeface="+mn-ea"/>
              </a:rPr>
              <a:t>，共有 </a:t>
            </a:r>
            <a:r>
              <a:rPr lang="en-US" altLang="zh-CN" dirty="0">
                <a:latin typeface="+mn-ea"/>
                <a:ea typeface="+mn-ea"/>
              </a:rPr>
              <a:t>33,280 </a:t>
            </a:r>
            <a:r>
              <a:rPr lang="zh-CN" altLang="en-US" dirty="0">
                <a:latin typeface="+mn-ea"/>
                <a:ea typeface="+mn-ea"/>
              </a:rPr>
              <a:t>个逻辑单元。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endParaRPr lang="en-US" altLang="zh-CN" sz="1600" dirty="0"/>
          </a:p>
          <a:p>
            <a:r>
              <a:rPr lang="en-US" altLang="zh-CN" sz="1600" dirty="0"/>
              <a:t>•  </a:t>
            </a:r>
            <a:r>
              <a:rPr lang="en-US" altLang="zh-CN" dirty="0">
                <a:latin typeface="+mn-ea"/>
                <a:ea typeface="+mn-ea"/>
              </a:rPr>
              <a:t>FPGA </a:t>
            </a:r>
            <a:r>
              <a:rPr lang="zh-CN" altLang="en-US" dirty="0">
                <a:latin typeface="+mn-ea"/>
                <a:ea typeface="+mn-ea"/>
              </a:rPr>
              <a:t>左下方的 </a:t>
            </a:r>
            <a:r>
              <a:rPr lang="en-US" altLang="zh-CN" dirty="0">
                <a:latin typeface="+mn-ea"/>
                <a:ea typeface="+mn-ea"/>
              </a:rPr>
              <a:t>2x7 </a:t>
            </a:r>
            <a:r>
              <a:rPr lang="zh-CN" altLang="en-US" dirty="0">
                <a:latin typeface="+mn-ea"/>
                <a:ea typeface="+mn-ea"/>
              </a:rPr>
              <a:t>插座是 </a:t>
            </a:r>
            <a:r>
              <a:rPr lang="en-US" altLang="zh-CN" dirty="0">
                <a:latin typeface="+mn-ea"/>
                <a:ea typeface="+mn-ea"/>
              </a:rPr>
              <a:t>JTAG </a:t>
            </a:r>
            <a:r>
              <a:rPr lang="zh-CN" altLang="en-US" dirty="0">
                <a:latin typeface="+mn-ea"/>
                <a:ea typeface="+mn-ea"/>
              </a:rPr>
              <a:t>下载插座，可以连接相应的下载器，将综合后的比特流文件从 </a:t>
            </a:r>
            <a:r>
              <a:rPr lang="en-US" altLang="zh-CN" dirty="0">
                <a:latin typeface="+mn-ea"/>
                <a:ea typeface="+mn-ea"/>
              </a:rPr>
              <a:t>PC </a:t>
            </a:r>
            <a:r>
              <a:rPr lang="zh-CN" altLang="en-US" dirty="0">
                <a:latin typeface="+mn-ea"/>
                <a:ea typeface="+mn-ea"/>
              </a:rPr>
              <a:t>端下载到 </a:t>
            </a:r>
            <a:r>
              <a:rPr lang="en-US" altLang="zh-CN" dirty="0">
                <a:latin typeface="+mn-ea"/>
                <a:ea typeface="+mn-ea"/>
              </a:rPr>
              <a:t>FPGA </a:t>
            </a:r>
            <a:r>
              <a:rPr lang="zh-CN" altLang="en-US" dirty="0">
                <a:latin typeface="+mn-ea"/>
                <a:ea typeface="+mn-ea"/>
              </a:rPr>
              <a:t>当中。</a:t>
            </a:r>
            <a:endParaRPr lang="en-US" altLang="zh-CN" dirty="0">
              <a:latin typeface="+mn-ea"/>
              <a:ea typeface="+mn-ea"/>
            </a:endParaRPr>
          </a:p>
          <a:p>
            <a:endParaRPr lang="en-US" altLang="zh-CN" sz="1600" dirty="0"/>
          </a:p>
          <a:p>
            <a:r>
              <a:rPr lang="en-US" altLang="zh-CN" sz="1600" dirty="0"/>
              <a:t>•  </a:t>
            </a:r>
            <a:r>
              <a:rPr lang="en-US" altLang="zh-CN" dirty="0">
                <a:latin typeface="+mn-ea"/>
                <a:ea typeface="+mn-ea"/>
              </a:rPr>
              <a:t>FPGA </a:t>
            </a:r>
            <a:r>
              <a:rPr lang="zh-CN" altLang="en-US" dirty="0">
                <a:latin typeface="+mn-ea"/>
                <a:ea typeface="+mn-ea"/>
              </a:rPr>
              <a:t>左上方的芯片是一片 </a:t>
            </a:r>
            <a:r>
              <a:rPr lang="en-US" altLang="zh-CN" dirty="0">
                <a:latin typeface="+mn-ea"/>
                <a:ea typeface="+mn-ea"/>
              </a:rPr>
              <a:t>SRAM </a:t>
            </a:r>
            <a:r>
              <a:rPr lang="zh-CN" altLang="en-US" dirty="0">
                <a:latin typeface="+mn-ea"/>
                <a:ea typeface="+mn-ea"/>
              </a:rPr>
              <a:t>芯片，供内存实验使用。</a:t>
            </a:r>
            <a:endParaRPr lang="en-US" altLang="zh-CN" dirty="0">
              <a:latin typeface="+mn-ea"/>
              <a:ea typeface="+mn-ea"/>
            </a:endParaRPr>
          </a:p>
          <a:p>
            <a:endParaRPr lang="zh-CN" altLang="en-US" sz="1600" dirty="0"/>
          </a:p>
          <a:p>
            <a:r>
              <a:rPr lang="en-US" altLang="zh-CN" sz="1600" dirty="0"/>
              <a:t>• </a:t>
            </a:r>
            <a:r>
              <a:rPr lang="zh-CN" altLang="en-US" dirty="0">
                <a:latin typeface="+mn-ea"/>
                <a:ea typeface="+mn-ea"/>
              </a:rPr>
              <a:t>模块右边的接插孔用于连接其他模块，</a:t>
            </a:r>
            <a:r>
              <a:rPr lang="en-US" altLang="zh-CN" dirty="0">
                <a:latin typeface="+mn-ea"/>
                <a:ea typeface="+mn-ea"/>
              </a:rPr>
              <a:t>CLK</a:t>
            </a:r>
            <a:r>
              <a:rPr lang="zh-CN" altLang="en-US" dirty="0">
                <a:latin typeface="+mn-ea"/>
                <a:ea typeface="+mn-ea"/>
              </a:rPr>
              <a:t>接插孔用于连接外部输入的时钟，</a:t>
            </a:r>
            <a:r>
              <a:rPr lang="en-US" altLang="zh-CN" dirty="0">
                <a:latin typeface="+mn-ea"/>
                <a:ea typeface="+mn-ea"/>
              </a:rPr>
              <a:t>IO0</a:t>
            </a:r>
            <a:r>
              <a:rPr lang="zh-CN" altLang="en-US" dirty="0">
                <a:latin typeface="+mn-ea"/>
                <a:ea typeface="+mn-ea"/>
              </a:rPr>
              <a:t>接插孔用于连接外部输入的复位信号，</a:t>
            </a:r>
            <a:r>
              <a:rPr lang="en-US" altLang="zh-CN" dirty="0">
                <a:latin typeface="+mn-ea"/>
                <a:ea typeface="+mn-ea"/>
              </a:rPr>
              <a:t>IO1</a:t>
            </a:r>
            <a:r>
              <a:rPr lang="zh-CN" altLang="en-US" dirty="0">
                <a:latin typeface="+mn-ea"/>
                <a:ea typeface="+mn-ea"/>
              </a:rPr>
              <a:t>至</a:t>
            </a:r>
            <a:r>
              <a:rPr lang="en-US" altLang="zh-CN" dirty="0">
                <a:latin typeface="+mn-ea"/>
                <a:ea typeface="+mn-ea"/>
              </a:rPr>
              <a:t>IO20</a:t>
            </a:r>
            <a:r>
              <a:rPr lang="zh-CN" altLang="en-US" dirty="0">
                <a:latin typeface="+mn-ea"/>
                <a:ea typeface="+mn-ea"/>
              </a:rPr>
              <a:t>为通用接插孔，可以作为输入也可以作为输出。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7544" y="116632"/>
            <a:ext cx="33123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Roboto"/>
              </a:rPr>
              <a:t>可编程模块</a:t>
            </a:r>
            <a:r>
              <a:rPr lang="en-US" altLang="zh-CN" sz="2000" dirty="0"/>
              <a:t> (XC7A35)</a:t>
            </a:r>
            <a:endParaRPr lang="en-US" altLang="zh-CN" sz="2000" dirty="0"/>
          </a:p>
        </p:txBody>
      </p:sp>
      <p:pic>
        <p:nvPicPr>
          <p:cNvPr id="2050" name="Picture 2" descr="https://lab.cs.tsinghua.edu.cn/digital-logic-lab/doc/figure/FPGA_real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7549"/>
            <a:ext cx="4992317" cy="25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 noChangeArrowheads="1"/>
          </p:cNvSpPr>
          <p:nvPr>
            <p:ph type="title" idx="4294967295"/>
          </p:nvPr>
        </p:nvSpPr>
        <p:spPr>
          <a:xfrm>
            <a:off x="479425" y="188913"/>
            <a:ext cx="4043363" cy="984250"/>
          </a:xfrm>
        </p:spPr>
        <p:txBody>
          <a:bodyPr anchor="t">
            <a:spAutoFit/>
          </a:bodyPr>
          <a:lstStyle/>
          <a:p>
            <a:pPr algn="l" eaLnBrk="1" hangingPunct="1"/>
            <a:r>
              <a:rPr lang="en-US" altLang="zh-CN" sz="2800">
                <a:latin typeface="宋体" panose="02010600030101010101" pitchFamily="2" charset="-122"/>
              </a:rPr>
              <a:t>CD4011  </a:t>
            </a:r>
            <a:r>
              <a:rPr lang="zh-CN" altLang="en-US" sz="2800">
                <a:latin typeface="宋体" panose="02010600030101010101" pitchFamily="2" charset="-122"/>
              </a:rPr>
              <a:t>四</a:t>
            </a:r>
            <a:r>
              <a:rPr lang="en-US" altLang="zh-CN" sz="2800">
                <a:latin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</a:rPr>
              <a:t>输入与非门</a:t>
            </a:r>
            <a:br>
              <a:rPr lang="zh-CN" altLang="en-US" sz="2800"/>
            </a:br>
            <a:endParaRPr lang="en-US" altLang="zh-CN" sz="2800"/>
          </a:p>
        </p:txBody>
      </p:sp>
      <p:grpSp>
        <p:nvGrpSpPr>
          <p:cNvPr id="11267" name="组合 6"/>
          <p:cNvGrpSpPr/>
          <p:nvPr/>
        </p:nvGrpSpPr>
        <p:grpSpPr bwMode="auto">
          <a:xfrm>
            <a:off x="765175" y="717550"/>
            <a:ext cx="2519363" cy="1439863"/>
            <a:chOff x="0" y="0"/>
            <a:chExt cx="4924428" cy="4140498"/>
          </a:xfrm>
        </p:grpSpPr>
        <p:pic>
          <p:nvPicPr>
            <p:cNvPr id="11284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24428" cy="4140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5" name="TextBox 8"/>
            <p:cNvSpPr txBox="1">
              <a:spLocks noChangeArrowheads="1"/>
            </p:cNvSpPr>
            <p:nvPr/>
          </p:nvSpPr>
          <p:spPr bwMode="auto">
            <a:xfrm rot="932220">
              <a:off x="973856" y="1102497"/>
              <a:ext cx="2896478" cy="115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6D6D6D"/>
                  </a:solidFill>
                  <a:latin typeface="Arial" panose="020B0604020202020204" pitchFamily="34" charset="0"/>
                </a:rPr>
                <a:t>CD4011</a:t>
              </a:r>
              <a:endParaRPr lang="en-US" altLang="zh-CN" sz="2000" b="1">
                <a:solidFill>
                  <a:srgbClr val="6D6D6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6" name="弦形 10"/>
            <p:cNvSpPr/>
            <p:nvPr/>
          </p:nvSpPr>
          <p:spPr bwMode="auto">
            <a:xfrm rot="-7171031">
              <a:off x="424630" y="706609"/>
              <a:ext cx="358043" cy="232407"/>
            </a:xfrm>
            <a:custGeom>
              <a:avLst/>
              <a:gdLst>
                <a:gd name="T0" fmla="*/ 291901 w 357171"/>
                <a:gd name="T1" fmla="*/ 213585 h 232408"/>
                <a:gd name="T2" fmla="*/ 291900 w 357171"/>
                <a:gd name="T3" fmla="*/ 213584 h 232408"/>
                <a:gd name="T4" fmla="*/ 188885 w 357171"/>
                <a:gd name="T5" fmla="*/ 232388 h 232408"/>
                <a:gd name="T6" fmla="*/ -1 w 357171"/>
                <a:gd name="T7" fmla="*/ 116204 h 232408"/>
                <a:gd name="T8" fmla="*/ 188884 w 357171"/>
                <a:gd name="T9" fmla="*/ 0 h 232408"/>
                <a:gd name="T10" fmla="*/ 291901 w 357171"/>
                <a:gd name="T11" fmla="*/ 213585 h 2324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52307 w 357171"/>
                <a:gd name="T19" fmla="*/ 34035 h 232408"/>
                <a:gd name="T20" fmla="*/ 304864 w 357171"/>
                <a:gd name="T21" fmla="*/ 198373 h 2324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7171" h="232408">
                  <a:moveTo>
                    <a:pt x="275985" y="213604"/>
                  </a:moveTo>
                  <a:lnTo>
                    <a:pt x="275984" y="213603"/>
                  </a:lnTo>
                  <a:cubicBezTo>
                    <a:pt x="247000" y="225875"/>
                    <a:pt x="213164" y="232407"/>
                    <a:pt x="178585" y="232407"/>
                  </a:cubicBezTo>
                  <a:cubicBezTo>
                    <a:pt x="79954" y="232408"/>
                    <a:pt x="-1" y="180381"/>
                    <a:pt x="-1" y="116204"/>
                  </a:cubicBezTo>
                  <a:cubicBezTo>
                    <a:pt x="-1" y="52026"/>
                    <a:pt x="79954" y="0"/>
                    <a:pt x="178584" y="0"/>
                  </a:cubicBezTo>
                  <a:lnTo>
                    <a:pt x="275985" y="213604"/>
                  </a:lnTo>
                  <a:close/>
                </a:path>
              </a:pathLst>
            </a:custGeom>
            <a:noFill/>
            <a:ln w="19050" cmpd="sng">
              <a:solidFill>
                <a:schemeClr val="bg2"/>
              </a:solidFill>
              <a:round/>
            </a:ln>
            <a:effectLst>
              <a:prstShdw prst="shdw17" dist="17961" dir="2700000">
                <a:srgbClr val="306E1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tIns="0" bIns="0" anchor="ctr"/>
            <a:lstStyle/>
            <a:p>
              <a:endParaRPr lang="zh-CN" altLang="en-US"/>
            </a:p>
          </p:txBody>
        </p:sp>
      </p:grpSp>
      <p:graphicFrame>
        <p:nvGraphicFramePr>
          <p:cNvPr id="11268" name="Object 8"/>
          <p:cNvGraphicFramePr>
            <a:graphicFrameLocks noChangeAspect="1"/>
          </p:cNvGraphicFramePr>
          <p:nvPr/>
        </p:nvGraphicFramePr>
        <p:xfrm>
          <a:off x="7308850" y="4038600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" name="" r:id="rId2" imgW="788035" imgH="279400" progId="">
                  <p:embed/>
                </p:oleObj>
              </mc:Choice>
              <mc:Fallback>
                <p:oleObj name="" r:id="rId2" imgW="788035" imgH="279400" progId="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4038600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标题 1"/>
          <p:cNvSpPr>
            <a:spLocks noChangeArrowheads="1"/>
          </p:cNvSpPr>
          <p:nvPr/>
        </p:nvSpPr>
        <p:spPr bwMode="auto">
          <a:xfrm>
            <a:off x="777875" y="1727200"/>
            <a:ext cx="13303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楷体_GB2312" pitchFamily="1" charset="-122"/>
                <a:ea typeface="楷体_GB2312" pitchFamily="1" charset="-122"/>
              </a:rPr>
              <a:t>芯片</a:t>
            </a:r>
            <a:endParaRPr lang="en-US" altLang="zh-CN" sz="2400">
              <a:latin typeface="楷体_GB2312" pitchFamily="1" charset="-122"/>
              <a:ea typeface="楷体_GB2312" pitchFamily="1" charset="-122"/>
            </a:endParaRPr>
          </a:p>
        </p:txBody>
      </p:sp>
      <p:pic>
        <p:nvPicPr>
          <p:cNvPr id="11270" name="图片 17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588963"/>
            <a:ext cx="2520950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标题 1"/>
          <p:cNvSpPr txBox="1">
            <a:spLocks noChangeArrowheads="1"/>
          </p:cNvSpPr>
          <p:nvPr/>
        </p:nvSpPr>
        <p:spPr bwMode="auto">
          <a:xfrm>
            <a:off x="417513" y="2811463"/>
            <a:ext cx="4689475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800">
                <a:latin typeface="宋体" panose="02010600030101010101" pitchFamily="2" charset="-122"/>
              </a:rPr>
              <a:t>74LS00  </a:t>
            </a:r>
            <a:r>
              <a:rPr lang="zh-CN" altLang="en-US" sz="2800">
                <a:latin typeface="宋体" panose="02010600030101010101" pitchFamily="2" charset="-122"/>
              </a:rPr>
              <a:t>四</a:t>
            </a:r>
            <a:r>
              <a:rPr lang="en-US" altLang="zh-CN" sz="2800">
                <a:latin typeface="宋体" panose="02010600030101010101" pitchFamily="2" charset="-122"/>
              </a:rPr>
              <a:t>2</a:t>
            </a:r>
            <a:r>
              <a:rPr lang="zh-CN" altLang="en-US" sz="2800">
                <a:latin typeface="宋体" panose="02010600030101010101" pitchFamily="2" charset="-122"/>
              </a:rPr>
              <a:t>输入与非门</a:t>
            </a:r>
            <a:br>
              <a:rPr lang="zh-CN" altLang="en-US" sz="3000"/>
            </a:br>
            <a:endParaRPr lang="en-US" altLang="zh-CN" sz="3000"/>
          </a:p>
        </p:txBody>
      </p:sp>
      <p:pic>
        <p:nvPicPr>
          <p:cNvPr id="11272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013" y="3322638"/>
            <a:ext cx="2520950" cy="161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273" name="Object 15"/>
          <p:cNvGraphicFramePr>
            <a:graphicFrameLocks noChangeAspect="1"/>
          </p:cNvGraphicFramePr>
          <p:nvPr/>
        </p:nvGraphicFramePr>
        <p:xfrm>
          <a:off x="7308850" y="1250950"/>
          <a:ext cx="7874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3" name="" r:id="rId6" imgW="788035" imgH="279400" progId="">
                  <p:embed/>
                </p:oleObj>
              </mc:Choice>
              <mc:Fallback>
                <p:oleObj name="" r:id="rId6" imgW="788035" imgH="279400" progId="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1250950"/>
                        <a:ext cx="7874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4" name="Oval 21"/>
          <p:cNvSpPr>
            <a:spLocks noChangeArrowheads="1"/>
          </p:cNvSpPr>
          <p:nvPr/>
        </p:nvSpPr>
        <p:spPr bwMode="auto">
          <a:xfrm flipH="1" flipV="1">
            <a:off x="998538" y="1250950"/>
            <a:ext cx="153987" cy="1143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</p:spPr>
        <p:txBody>
          <a:bodyPr rot="108000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b="1">
              <a:latin typeface="Arial" panose="020B0604020202020204" pitchFamily="34" charset="0"/>
            </a:endParaRPr>
          </a:p>
        </p:txBody>
      </p:sp>
      <p:grpSp>
        <p:nvGrpSpPr>
          <p:cNvPr id="11275" name="组合 6"/>
          <p:cNvGrpSpPr/>
          <p:nvPr/>
        </p:nvGrpSpPr>
        <p:grpSpPr bwMode="auto">
          <a:xfrm>
            <a:off x="777875" y="3381375"/>
            <a:ext cx="2520950" cy="1439863"/>
            <a:chOff x="0" y="0"/>
            <a:chExt cx="4924428" cy="4140498"/>
          </a:xfrm>
        </p:grpSpPr>
        <p:pic>
          <p:nvPicPr>
            <p:cNvPr id="11281" name="Picture 5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924428" cy="4140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82" name="TextBox 8"/>
            <p:cNvSpPr txBox="1">
              <a:spLocks noChangeArrowheads="1"/>
            </p:cNvSpPr>
            <p:nvPr/>
          </p:nvSpPr>
          <p:spPr bwMode="auto">
            <a:xfrm rot="932220">
              <a:off x="973856" y="1102497"/>
              <a:ext cx="2896478" cy="115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000" b="1">
                  <a:solidFill>
                    <a:srgbClr val="6D6D6D"/>
                  </a:solidFill>
                  <a:latin typeface="Arial" panose="020B0604020202020204" pitchFamily="34" charset="0"/>
                </a:rPr>
                <a:t>74LS00</a:t>
              </a:r>
              <a:endParaRPr lang="en-US" altLang="zh-CN" sz="2000" b="1">
                <a:solidFill>
                  <a:srgbClr val="6D6D6D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283" name="弦形 10"/>
            <p:cNvSpPr/>
            <p:nvPr/>
          </p:nvSpPr>
          <p:spPr bwMode="auto">
            <a:xfrm rot="-7171031">
              <a:off x="424630" y="706609"/>
              <a:ext cx="358043" cy="232407"/>
            </a:xfrm>
            <a:custGeom>
              <a:avLst/>
              <a:gdLst>
                <a:gd name="T0" fmla="*/ 291901 w 357171"/>
                <a:gd name="T1" fmla="*/ 213585 h 232408"/>
                <a:gd name="T2" fmla="*/ 291900 w 357171"/>
                <a:gd name="T3" fmla="*/ 213584 h 232408"/>
                <a:gd name="T4" fmla="*/ 188885 w 357171"/>
                <a:gd name="T5" fmla="*/ 232388 h 232408"/>
                <a:gd name="T6" fmla="*/ -1 w 357171"/>
                <a:gd name="T7" fmla="*/ 116204 h 232408"/>
                <a:gd name="T8" fmla="*/ 188884 w 357171"/>
                <a:gd name="T9" fmla="*/ 0 h 232408"/>
                <a:gd name="T10" fmla="*/ 291901 w 357171"/>
                <a:gd name="T11" fmla="*/ 213585 h 23240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52307 w 357171"/>
                <a:gd name="T19" fmla="*/ 34035 h 232408"/>
                <a:gd name="T20" fmla="*/ 304864 w 357171"/>
                <a:gd name="T21" fmla="*/ 198373 h 23240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57171" h="232408">
                  <a:moveTo>
                    <a:pt x="275985" y="213604"/>
                  </a:moveTo>
                  <a:lnTo>
                    <a:pt x="275984" y="213603"/>
                  </a:lnTo>
                  <a:cubicBezTo>
                    <a:pt x="247000" y="225875"/>
                    <a:pt x="213164" y="232407"/>
                    <a:pt x="178585" y="232407"/>
                  </a:cubicBezTo>
                  <a:cubicBezTo>
                    <a:pt x="79954" y="232408"/>
                    <a:pt x="-1" y="180381"/>
                    <a:pt x="-1" y="116204"/>
                  </a:cubicBezTo>
                  <a:cubicBezTo>
                    <a:pt x="-1" y="52026"/>
                    <a:pt x="79954" y="0"/>
                    <a:pt x="178584" y="0"/>
                  </a:cubicBezTo>
                  <a:lnTo>
                    <a:pt x="275985" y="213604"/>
                  </a:lnTo>
                  <a:close/>
                </a:path>
              </a:pathLst>
            </a:custGeom>
            <a:noFill/>
            <a:ln w="19050" cmpd="sng">
              <a:solidFill>
                <a:schemeClr val="bg2"/>
              </a:solidFill>
              <a:round/>
            </a:ln>
            <a:effectLst>
              <a:prstShdw prst="shdw17" dist="17961" dir="2700000">
                <a:srgbClr val="306E1A"/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eaVert" wrap="none" tIns="0" bIns="0" anchor="ctr"/>
            <a:lstStyle/>
            <a:p>
              <a:endParaRPr lang="zh-CN" altLang="en-US"/>
            </a:p>
          </p:txBody>
        </p:sp>
      </p:grpSp>
      <p:sp>
        <p:nvSpPr>
          <p:cNvPr id="11276" name="标题 1"/>
          <p:cNvSpPr>
            <a:spLocks noChangeArrowheads="1"/>
          </p:cNvSpPr>
          <p:nvPr/>
        </p:nvSpPr>
        <p:spPr bwMode="auto">
          <a:xfrm>
            <a:off x="827088" y="4318000"/>
            <a:ext cx="133032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>
                <a:latin typeface="楷体_GB2312" pitchFamily="1" charset="-122"/>
                <a:ea typeface="楷体_GB2312" pitchFamily="1" charset="-122"/>
              </a:rPr>
              <a:t>芯片</a:t>
            </a:r>
            <a:endParaRPr lang="en-US" altLang="zh-CN" sz="2400">
              <a:latin typeface="楷体_GB2312" pitchFamily="1" charset="-122"/>
              <a:ea typeface="楷体_GB2312" pitchFamily="1" charset="-122"/>
            </a:endParaRPr>
          </a:p>
        </p:txBody>
      </p:sp>
      <p:sp>
        <p:nvSpPr>
          <p:cNvPr id="11277" name="Oval 21"/>
          <p:cNvSpPr>
            <a:spLocks noChangeArrowheads="1"/>
          </p:cNvSpPr>
          <p:nvPr/>
        </p:nvSpPr>
        <p:spPr bwMode="auto">
          <a:xfrm flipH="1" flipV="1">
            <a:off x="1017588" y="3851275"/>
            <a:ext cx="153987" cy="114300"/>
          </a:xfrm>
          <a:prstGeom prst="ellipse">
            <a:avLst/>
          </a:prstGeom>
          <a:solidFill>
            <a:schemeClr val="bg2"/>
          </a:solidFill>
          <a:ln w="9525">
            <a:solidFill>
              <a:schemeClr val="tx1"/>
            </a:solidFill>
            <a:round/>
          </a:ln>
        </p:spPr>
        <p:txBody>
          <a:bodyPr rot="108000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b="1">
              <a:latin typeface="Arial" panose="020B0604020202020204" pitchFamily="34" charset="0"/>
            </a:endParaRPr>
          </a:p>
        </p:txBody>
      </p:sp>
      <p:sp>
        <p:nvSpPr>
          <p:cNvPr id="11278" name="矩形 1"/>
          <p:cNvSpPr>
            <a:spLocks noChangeArrowheads="1"/>
          </p:cNvSpPr>
          <p:nvPr/>
        </p:nvSpPr>
        <p:spPr bwMode="auto">
          <a:xfrm>
            <a:off x="522288" y="5400675"/>
            <a:ext cx="8196263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引脚号排列：正读双列直插式集成电路型号，左下角引脚为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，按</a:t>
            </a:r>
            <a:r>
              <a:rPr lang="zh-CN" altLang="en-US" sz="1800">
                <a:solidFill>
                  <a:srgbClr val="000000"/>
                </a:solidFill>
                <a:latin typeface="宋体" panose="02010600030101010101" pitchFamily="2" charset="-122"/>
              </a:rPr>
              <a:t>逆时针</a:t>
            </a:r>
            <a:r>
              <a:rPr lang="zh-CN" altLang="en-US" sz="1800" smtClean="0">
                <a:solidFill>
                  <a:srgbClr val="000000"/>
                </a:solidFill>
                <a:latin typeface="宋体" panose="02010600030101010101" pitchFamily="2" charset="-122"/>
              </a:rPr>
              <a:t>方向引脚依次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增加，左上角引脚号最大</a:t>
            </a:r>
            <a:endParaRPr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</a:t>
            </a:r>
            <a:r>
              <a:rPr lang="en-US" altLang="zh-CN" sz="1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DD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（或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V</a:t>
            </a:r>
            <a:r>
              <a:rPr lang="en-US" altLang="zh-CN" sz="1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CC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）接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5V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电源，</a:t>
            </a:r>
            <a:r>
              <a:rPr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GND</a:t>
            </a:r>
            <a:r>
              <a:rPr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接地</a:t>
            </a:r>
            <a:endParaRPr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1279" name="标题 1"/>
          <p:cNvSpPr txBox="1"/>
          <p:nvPr/>
        </p:nvSpPr>
        <p:spPr bwMode="auto">
          <a:xfrm>
            <a:off x="4787900" y="2335213"/>
            <a:ext cx="2663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宋体" panose="02010600030101010101" pitchFamily="2" charset="-122"/>
              </a:rPr>
              <a:t>CD4011 </a:t>
            </a:r>
            <a:r>
              <a:rPr lang="zh-CN" altLang="en-US" sz="1600" b="1">
                <a:latin typeface="宋体" panose="02010600030101010101" pitchFamily="2" charset="-122"/>
              </a:rPr>
              <a:t>器件引脚图</a:t>
            </a:r>
            <a:endParaRPr lang="en-US" altLang="zh-CN" sz="1600" b="1"/>
          </a:p>
        </p:txBody>
      </p:sp>
      <p:sp>
        <p:nvSpPr>
          <p:cNvPr id="11280" name="标题 1"/>
          <p:cNvSpPr txBox="1"/>
          <p:nvPr/>
        </p:nvSpPr>
        <p:spPr bwMode="auto">
          <a:xfrm>
            <a:off x="4787900" y="4940300"/>
            <a:ext cx="26638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latin typeface="宋体" panose="02010600030101010101" pitchFamily="2" charset="-122"/>
              </a:rPr>
              <a:t>74LS00 </a:t>
            </a:r>
            <a:r>
              <a:rPr lang="zh-CN" altLang="en-US" sz="1600" b="1">
                <a:latin typeface="宋体" panose="02010600030101010101" pitchFamily="2" charset="-122"/>
              </a:rPr>
              <a:t>器件引脚图</a:t>
            </a:r>
            <a:endParaRPr lang="en-US" altLang="zh-CN" sz="1600" b="1"/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 bwMode="auto">
          <a:xfrm>
            <a:off x="522288" y="1461215"/>
            <a:ext cx="936104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</a:rPr>
              <a:t>脚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78826" y="779295"/>
            <a:ext cx="670840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</a:rPr>
              <a:t>缺口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522288" y="4113018"/>
            <a:ext cx="936104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</a:rPr>
              <a:t>脚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478826" y="3431117"/>
            <a:ext cx="670840" cy="293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</a:rPr>
              <a:t>缺口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8313" y="260350"/>
            <a:ext cx="8229600" cy="706438"/>
          </a:xfrm>
        </p:spPr>
        <p:txBody>
          <a:bodyPr/>
          <a:lstStyle/>
          <a:p>
            <a:pPr algn="l" eaLnBrk="1" hangingPunct="1"/>
            <a:r>
              <a:rPr lang="zh-CN" altLang="en-US" dirty="0">
                <a:latin typeface="宋体" panose="02010600030101010101" pitchFamily="2" charset="-122"/>
              </a:rPr>
              <a:t>实验内容</a:t>
            </a:r>
            <a:endParaRPr lang="zh-CN" altLang="en-US" dirty="0">
              <a:latin typeface="宋体" panose="02010600030101010101" pitchFamily="2" charset="-122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552" y="1082650"/>
            <a:ext cx="8352927" cy="551470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1. </a:t>
            </a:r>
            <a:r>
              <a:rPr lang="zh-CN" altLang="en-US" sz="2400" dirty="0">
                <a:latin typeface="宋体" panose="02010600030101010101" pitchFamily="2" charset="-122"/>
              </a:rPr>
              <a:t>测量</a:t>
            </a:r>
            <a:r>
              <a:rPr lang="en-US" altLang="zh-CN" sz="2400" dirty="0">
                <a:latin typeface="宋体" panose="02010600030101010101" pitchFamily="2" charset="-122"/>
              </a:rPr>
              <a:t>CMOS</a:t>
            </a:r>
            <a:r>
              <a:rPr lang="zh-CN" altLang="en-US" sz="2400" dirty="0">
                <a:latin typeface="宋体" panose="02010600030101010101" pitchFamily="2" charset="-122"/>
              </a:rPr>
              <a:t>与非门</a:t>
            </a:r>
            <a:r>
              <a:rPr lang="en-US" altLang="zh-CN" sz="2400" dirty="0">
                <a:latin typeface="宋体" panose="02010600030101010101" pitchFamily="2" charset="-122"/>
              </a:rPr>
              <a:t>CD4011</a:t>
            </a:r>
            <a:r>
              <a:rPr lang="zh-CN" altLang="en-US" sz="2400" dirty="0">
                <a:latin typeface="宋体" panose="02010600030101010101" pitchFamily="2" charset="-122"/>
              </a:rPr>
              <a:t>的平均延迟时间        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2. </a:t>
            </a:r>
            <a:r>
              <a:rPr lang="zh-CN" altLang="en-US" sz="2400" dirty="0">
                <a:latin typeface="宋体" panose="02010600030101010101" pitchFamily="2" charset="-122"/>
              </a:rPr>
              <a:t>测量</a:t>
            </a:r>
            <a:r>
              <a:rPr lang="en-US" altLang="zh-CN" sz="2400" dirty="0">
                <a:latin typeface="宋体" panose="02010600030101010101" pitchFamily="2" charset="-122"/>
              </a:rPr>
              <a:t>CMOS</a:t>
            </a:r>
            <a:r>
              <a:rPr lang="zh-CN" altLang="en-US" sz="2400" dirty="0">
                <a:latin typeface="宋体" panose="02010600030101010101" pitchFamily="2" charset="-122"/>
              </a:rPr>
              <a:t>与非门</a:t>
            </a:r>
            <a:r>
              <a:rPr lang="en-US" altLang="zh-CN" sz="2400" dirty="0">
                <a:latin typeface="宋体" panose="02010600030101010101" pitchFamily="2" charset="-122"/>
              </a:rPr>
              <a:t>CD4011</a:t>
            </a:r>
            <a:r>
              <a:rPr lang="zh-CN" altLang="en-US" sz="2400" dirty="0">
                <a:latin typeface="宋体" panose="02010600030101010101" pitchFamily="2" charset="-122"/>
              </a:rPr>
              <a:t>的电压传输特性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3. </a:t>
            </a:r>
            <a:r>
              <a:rPr lang="zh-CN" altLang="en-US" sz="2400" dirty="0">
                <a:latin typeface="宋体" panose="02010600030101010101" pitchFamily="2" charset="-122"/>
              </a:rPr>
              <a:t>测量</a:t>
            </a:r>
            <a:r>
              <a:rPr lang="en-US" altLang="zh-CN" sz="2400" dirty="0">
                <a:latin typeface="宋体" panose="02010600030101010101" pitchFamily="2" charset="-122"/>
              </a:rPr>
              <a:t>TTL</a:t>
            </a:r>
            <a:r>
              <a:rPr lang="zh-CN" altLang="en-US" sz="2400" dirty="0">
                <a:latin typeface="宋体" panose="02010600030101010101" pitchFamily="2" charset="-122"/>
              </a:rPr>
              <a:t>与非门</a:t>
            </a:r>
            <a:r>
              <a:rPr lang="en-US" altLang="zh-CN" sz="2400" dirty="0">
                <a:latin typeface="宋体" panose="02010600030101010101" pitchFamily="2" charset="-122"/>
              </a:rPr>
              <a:t>74LS00</a:t>
            </a:r>
            <a:r>
              <a:rPr lang="zh-CN" altLang="en-US" sz="2400" dirty="0">
                <a:latin typeface="宋体" panose="02010600030101010101" pitchFamily="2" charset="-122"/>
              </a:rPr>
              <a:t>的电压传输特性 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latin typeface="宋体" panose="02010600030101010101" pitchFamily="2" charset="-122"/>
              </a:rPr>
              <a:t>4. </a:t>
            </a:r>
            <a:r>
              <a:rPr lang="zh-CN" altLang="en-US" sz="2400" dirty="0">
                <a:latin typeface="宋体" panose="02010600030101010101" pitchFamily="2" charset="-122"/>
              </a:rPr>
              <a:t>测量</a:t>
            </a:r>
            <a:r>
              <a:rPr lang="en-US" altLang="zh-CN" sz="2400" dirty="0">
                <a:latin typeface="宋体" panose="02010600030101010101" pitchFamily="2" charset="-122"/>
              </a:rPr>
              <a:t>TTL</a:t>
            </a:r>
            <a:r>
              <a:rPr lang="zh-CN" altLang="en-US" sz="2400" dirty="0">
                <a:latin typeface="宋体" panose="02010600030101010101" pitchFamily="2" charset="-122"/>
              </a:rPr>
              <a:t>与非门</a:t>
            </a:r>
            <a:r>
              <a:rPr lang="en-US" altLang="zh-CN" sz="2400" dirty="0">
                <a:latin typeface="宋体" panose="02010600030101010101" pitchFamily="2" charset="-122"/>
              </a:rPr>
              <a:t>74LS00</a:t>
            </a:r>
            <a:r>
              <a:rPr lang="zh-CN" altLang="en-US" sz="2400" dirty="0">
                <a:latin typeface="宋体" panose="02010600030101010101" pitchFamily="2" charset="-122"/>
              </a:rPr>
              <a:t>的平均延迟时间 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Aft>
                <a:spcPct val="20000"/>
              </a:spcAft>
              <a:buNone/>
            </a:pP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Aft>
                <a:spcPct val="20000"/>
              </a:spcAft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要求：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Aft>
                <a:spcPct val="20000"/>
              </a:spcAft>
            </a:pPr>
            <a:r>
              <a:rPr lang="zh-CN" altLang="en-US" sz="2000" dirty="0">
                <a:latin typeface="宋体" panose="02010600030101010101" pitchFamily="2" charset="-122"/>
              </a:rPr>
              <a:t>实验</a:t>
            </a:r>
            <a:r>
              <a:rPr lang="en-US" altLang="zh-CN" sz="2000" dirty="0">
                <a:latin typeface="宋体" panose="02010600030101010101" pitchFamily="2" charset="-122"/>
              </a:rPr>
              <a:t>1</a:t>
            </a:r>
            <a:r>
              <a:rPr lang="zh-CN" altLang="en-US" sz="2000" dirty="0">
                <a:latin typeface="宋体" panose="02010600030101010101" pitchFamily="2" charset="-122"/>
              </a:rPr>
              <a:t>和</a:t>
            </a:r>
            <a:r>
              <a:rPr lang="en-US" altLang="zh-CN" sz="2000" dirty="0">
                <a:latin typeface="宋体" panose="02010600030101010101" pitchFamily="2" charset="-122"/>
              </a:rPr>
              <a:t>2 </a:t>
            </a:r>
            <a:r>
              <a:rPr lang="zh-CN" altLang="en-US" sz="2000" dirty="0">
                <a:latin typeface="宋体" panose="02010600030101010101" pitchFamily="2" charset="-122"/>
              </a:rPr>
              <a:t>必做，实验</a:t>
            </a:r>
            <a:r>
              <a:rPr lang="en-US" altLang="zh-CN" sz="2000" dirty="0">
                <a:latin typeface="宋体" panose="02010600030101010101" pitchFamily="2" charset="-122"/>
              </a:rPr>
              <a:t>3</a:t>
            </a:r>
            <a:r>
              <a:rPr lang="zh-CN" altLang="en-US" sz="2000" dirty="0">
                <a:latin typeface="宋体" panose="02010600030101010101" pitchFamily="2" charset="-122"/>
              </a:rPr>
              <a:t>和</a:t>
            </a:r>
            <a:r>
              <a:rPr lang="en-US" altLang="zh-CN" sz="2000" dirty="0">
                <a:latin typeface="宋体" panose="02010600030101010101" pitchFamily="2" charset="-122"/>
              </a:rPr>
              <a:t>4 </a:t>
            </a:r>
            <a:r>
              <a:rPr lang="zh-CN" altLang="en-US" sz="2000" dirty="0">
                <a:latin typeface="宋体" panose="02010600030101010101" pitchFamily="2" charset="-122"/>
              </a:rPr>
              <a:t>选做。</a:t>
            </a:r>
            <a:endParaRPr lang="en-US" altLang="zh-CN" sz="20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30000"/>
              </a:lnSpc>
              <a:spcAft>
                <a:spcPct val="20000"/>
              </a:spcAft>
            </a:pPr>
            <a:r>
              <a:rPr lang="zh-CN" altLang="en-US" sz="2000" dirty="0">
                <a:latin typeface="宋体" panose="02010600030101010101" pitchFamily="2" charset="-122"/>
              </a:rPr>
              <a:t>实验</a:t>
            </a:r>
            <a:r>
              <a:rPr lang="en-US" altLang="zh-CN" sz="2000" dirty="0">
                <a:latin typeface="宋体" panose="02010600030101010101" pitchFamily="2" charset="-122"/>
              </a:rPr>
              <a:t>2</a:t>
            </a:r>
            <a:r>
              <a:rPr lang="zh-CN" altLang="en-US" sz="2000" dirty="0">
                <a:latin typeface="宋体" panose="02010600030101010101" pitchFamily="2" charset="-122"/>
              </a:rPr>
              <a:t>和</a:t>
            </a:r>
            <a:r>
              <a:rPr lang="en-US" altLang="zh-CN" sz="2000" dirty="0">
                <a:latin typeface="宋体" panose="02010600030101010101" pitchFamily="2" charset="-122"/>
              </a:rPr>
              <a:t>3 </a:t>
            </a:r>
            <a:r>
              <a:rPr lang="zh-CN" altLang="en-US" sz="2000" dirty="0">
                <a:latin typeface="宋体" panose="02010600030101010101" pitchFamily="2" charset="-122"/>
              </a:rPr>
              <a:t>只要求测出电压传输特性曲线，</a:t>
            </a:r>
            <a:r>
              <a:rPr kumimoji="1" lang="en-US" altLang="zh-CN" sz="2000" dirty="0">
                <a:latin typeface="宋体" panose="02010600030101010101" pitchFamily="2" charset="-122"/>
              </a:rPr>
              <a:t>VOFF</a:t>
            </a:r>
            <a:r>
              <a:rPr kumimoji="1" lang="zh-CN" altLang="en-US" sz="2000" dirty="0">
                <a:latin typeface="宋体" panose="02010600030101010101" pitchFamily="2" charset="-122"/>
              </a:rPr>
              <a:t>、</a:t>
            </a:r>
            <a:r>
              <a:rPr kumimoji="1" lang="en-US" altLang="zh-CN" sz="2000" dirty="0">
                <a:latin typeface="宋体" panose="02010600030101010101" pitchFamily="2" charset="-122"/>
              </a:rPr>
              <a:t>VON</a:t>
            </a:r>
            <a:r>
              <a:rPr kumimoji="1" lang="zh-CN" altLang="en-US" sz="2000" dirty="0">
                <a:latin typeface="宋体" panose="02010600030101010101" pitchFamily="2" charset="-122"/>
              </a:rPr>
              <a:t>等等具体值不要求测量</a:t>
            </a:r>
            <a:r>
              <a:rPr lang="zh-CN" altLang="en-US" sz="2000" dirty="0">
                <a:latin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0e03606d-6e9a-4bf1-af46-c1bbbc3d36d6"/>
  <p:tag name="COMMONDATA" val="eyJoZGlkIjoiYmExNzQ3YzExYjEyMzZlMDE4OTdkZjE1YWI1ZmFjYmUifQ==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3198</Words>
  <Application>WPS 演示</Application>
  <PresentationFormat>全屏显示(4:3)</PresentationFormat>
  <Paragraphs>250</Paragraphs>
  <Slides>17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Times New Roman</vt:lpstr>
      <vt:lpstr>Roboto</vt:lpstr>
      <vt:lpstr>楷体_GB2312</vt:lpstr>
      <vt:lpstr>新宋体</vt:lpstr>
      <vt:lpstr>Comic Sans MS</vt:lpstr>
      <vt:lpstr>Symbol</vt:lpstr>
      <vt:lpstr>微软雅黑</vt:lpstr>
      <vt:lpstr>Arial Unicode MS</vt:lpstr>
      <vt:lpstr>Office 主题</vt:lpstr>
      <vt:lpstr>数字逻辑实验装置_积木式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CD4011  四2输入与非门 </vt:lpstr>
      <vt:lpstr>实验内容</vt:lpstr>
      <vt:lpstr>PowerPoint 演示文稿</vt:lpstr>
      <vt:lpstr>PowerPoint 演示文稿</vt:lpstr>
      <vt:lpstr>CD4011平均延迟时间的测量</vt:lpstr>
      <vt:lpstr>74LS00平均延迟时间的测量</vt:lpstr>
      <vt:lpstr>电压传输特性</vt:lpstr>
      <vt:lpstr>电压传输特性的测量</vt:lpstr>
      <vt:lpstr>PowerPoint 演示文稿</vt:lpstr>
      <vt:lpstr>实验完毕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与非门电路的测试</dc:title>
  <dc:creator>tiansz</dc:creator>
  <cp:lastModifiedBy>2021010521</cp:lastModifiedBy>
  <cp:revision>1517</cp:revision>
  <dcterms:created xsi:type="dcterms:W3CDTF">2013-12-12T06:56:00Z</dcterms:created>
  <dcterms:modified xsi:type="dcterms:W3CDTF">2024-06-13T05:10:25Z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C2485B2E87C646968A16D7E8CA3118D0_12</vt:lpwstr>
  </property>
</Properties>
</file>